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80" r:id="rId7"/>
    <p:sldId id="282" r:id="rId8"/>
    <p:sldId id="281" r:id="rId9"/>
    <p:sldId id="262" r:id="rId10"/>
    <p:sldId id="274" r:id="rId11"/>
    <p:sldId id="278" r:id="rId12"/>
    <p:sldId id="275" r:id="rId13"/>
    <p:sldId id="276" r:id="rId14"/>
    <p:sldId id="277" r:id="rId15"/>
    <p:sldId id="261" r:id="rId16"/>
    <p:sldId id="266" r:id="rId17"/>
    <p:sldId id="268" r:id="rId18"/>
    <p:sldId id="269" r:id="rId19"/>
    <p:sldId id="270" r:id="rId20"/>
    <p:sldId id="267" r:id="rId21"/>
    <p:sldId id="271" r:id="rId22"/>
    <p:sldId id="272" r:id="rId23"/>
    <p:sldId id="273" r:id="rId24"/>
    <p:sldId id="279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  <a:srgbClr val="002060"/>
    <a:srgbClr val="454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2742" autoAdjust="0"/>
  </p:normalViewPr>
  <p:slideViewPr>
    <p:cSldViewPr snapToGrid="0">
      <p:cViewPr varScale="1">
        <p:scale>
          <a:sx n="71" d="100"/>
          <a:sy n="71" d="100"/>
        </p:scale>
        <p:origin x="10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AACCD-CA64-4428-A0E5-60D085511530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7855E-C544-474A-8A3C-6BDA9A9F9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seconds – quick background?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7855E-C544-474A-8A3C-6BDA9A9F9C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8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1m30 seconds – detailed motivation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Research is generally conducted on small scales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So how would large scale affect erosion?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But to do this effectively, we need to control the cavity topology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7855E-C544-474A-8A3C-6BDA9A9F9C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0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– highlight challenges?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7855E-C544-474A-8A3C-6BDA9A9F9C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7855E-C544-474A-8A3C-6BDA9A9F9C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7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600" y="4812619"/>
            <a:ext cx="71628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102564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2B26F-4BB2-DEDE-3804-4793DEA28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EC614-E521-5F72-A765-44BA271FD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64B63-3052-56EE-0607-86999868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D4D0-87FC-4801-B048-AD33068BD598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A788-61D5-DCC8-CE29-CFD1C7FE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66E63-ED64-0C2B-902A-B8750E52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B3965-D51F-4FA3-9BAA-28DE1A9C0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BD6181-79F8-4F81-8CA2-76405FBA71BB}"/>
              </a:ext>
            </a:extLst>
          </p:cNvPr>
          <p:cNvSpPr/>
          <p:nvPr/>
        </p:nvSpPr>
        <p:spPr>
          <a:xfrm>
            <a:off x="263525" y="908050"/>
            <a:ext cx="11664949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tkinson Hyperlegible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3525" y="73357"/>
            <a:ext cx="11157151" cy="587590"/>
          </a:xfrm>
          <a:prstGeom prst="rect">
            <a:avLst/>
          </a:prstGeom>
        </p:spPr>
        <p:txBody>
          <a:bodyPr anchor="ctr"/>
          <a:lstStyle>
            <a:lvl1pPr algn="ctr">
              <a:defRPr sz="3600" b="0">
                <a:solidFill>
                  <a:srgbClr val="FFCB05"/>
                </a:solidFill>
                <a:latin typeface="+mn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1016000"/>
            <a:ext cx="11449049" cy="547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602388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A0DA9BCB-A5D0-42CB-AEC9-EDEE6AE61398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95237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9015" y="6597650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8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3525" y="73357"/>
            <a:ext cx="11157151" cy="587590"/>
          </a:xfrm>
          <a:prstGeom prst="rect">
            <a:avLst/>
          </a:prstGeom>
        </p:spPr>
        <p:txBody>
          <a:bodyPr anchor="ctr"/>
          <a:lstStyle>
            <a:lvl1pPr algn="ctr">
              <a:defRPr sz="3600" b="0">
                <a:solidFill>
                  <a:srgbClr val="FFCB05"/>
                </a:solidFill>
                <a:latin typeface="+mn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602388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A0DA9BCB-A5D0-42CB-AEC9-EDEE6AE61398}" type="datetime1">
              <a:rPr lang="en-US" smtClean="0"/>
              <a:t>5/22/2024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95237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9015" y="6597650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1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848" y="4623238"/>
            <a:ext cx="1930400" cy="2057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82FB-89B5-4CE9-854A-F7C95AAAF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D5C693-EC77-4D1B-9747-D5886E66CDBB}"/>
              </a:ext>
            </a:extLst>
          </p:cNvPr>
          <p:cNvSpPr/>
          <p:nvPr/>
        </p:nvSpPr>
        <p:spPr>
          <a:xfrm>
            <a:off x="0" y="-1"/>
            <a:ext cx="12192000" cy="657225"/>
          </a:xfrm>
          <a:prstGeom prst="rect">
            <a:avLst/>
          </a:prstGeom>
          <a:solidFill>
            <a:srgbClr val="002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67D9E-ED8E-E469-0534-F01307872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6750" t="6687" r="5876" b="35512"/>
          <a:stretch/>
        </p:blipFill>
        <p:spPr>
          <a:xfrm>
            <a:off x="11649075" y="158115"/>
            <a:ext cx="413385" cy="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0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4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414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.mp4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5.png"/><Relationship Id="rId4" Type="http://schemas.openxmlformats.org/officeDocument/2006/relationships/video" Target="../media/media6.mp4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avi"/><Relationship Id="rId7" Type="http://schemas.openxmlformats.org/officeDocument/2006/relationships/image" Target="../media/image24.jp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avi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lky_anim_white">
            <a:hlinkClick r:id="" action="ppaction://media"/>
            <a:extLst>
              <a:ext uri="{FF2B5EF4-FFF2-40B4-BE49-F238E27FC236}">
                <a16:creationId xmlns:a16="http://schemas.microsoft.com/office/drawing/2014/main" id="{23A8886D-1CDA-12E1-46DA-9D076C5C5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2766" b="2603"/>
          <a:stretch/>
        </p:blipFill>
        <p:spPr>
          <a:xfrm flipV="1">
            <a:off x="0" y="14868"/>
            <a:ext cx="12192000" cy="4432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32DC40-2E6D-3556-A80F-D7FC1238AEFE}"/>
              </a:ext>
            </a:extLst>
          </p:cNvPr>
          <p:cNvSpPr/>
          <p:nvPr/>
        </p:nvSpPr>
        <p:spPr>
          <a:xfrm>
            <a:off x="1672683" y="3009512"/>
            <a:ext cx="9374458" cy="14229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06F19-3053-32C3-02D0-ABC9D5FF06FB}"/>
              </a:ext>
            </a:extLst>
          </p:cNvPr>
          <p:cNvSpPr/>
          <p:nvPr/>
        </p:nvSpPr>
        <p:spPr>
          <a:xfrm>
            <a:off x="1408771" y="2006059"/>
            <a:ext cx="9374458" cy="142294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88973-784C-5978-38EE-AC7695434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8290"/>
            <a:ext cx="9144000" cy="2387600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  <a:latin typeface="+mn-lt"/>
              </a:rPr>
              <a:t>Controlling Cavity Topology</a:t>
            </a:r>
            <a:br>
              <a:rPr lang="en-US" sz="3200" dirty="0">
                <a:solidFill>
                  <a:srgbClr val="002060"/>
                </a:solidFill>
                <a:latin typeface="+mn-lt"/>
              </a:rPr>
            </a:br>
            <a:r>
              <a:rPr lang="en-US" sz="2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Relationship between erosivity and cavity topology on modified NACA series hydrofoil</a:t>
            </a:r>
            <a:endParaRPr lang="en-US" sz="3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35839-AE2C-DD81-EF45-ADE20CDFB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35890"/>
            <a:ext cx="9144000" cy="1655762"/>
          </a:xfrm>
        </p:spPr>
        <p:txBody>
          <a:bodyPr/>
          <a:lstStyle/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Elijah Andrews</a:t>
            </a:r>
            <a:r>
              <a:rPr lang="en-US" sz="2000" dirty="0">
                <a:solidFill>
                  <a:srgbClr val="002060"/>
                </a:solidFill>
              </a:rPr>
              <a:t>, Danny </a:t>
            </a:r>
            <a:r>
              <a:rPr lang="en-US" sz="2000" dirty="0" err="1">
                <a:solidFill>
                  <a:srgbClr val="002060"/>
                </a:solidFill>
              </a:rPr>
              <a:t>Corrada</a:t>
            </a:r>
            <a:r>
              <a:rPr lang="en-US" sz="2000" dirty="0">
                <a:solidFill>
                  <a:srgbClr val="002060"/>
                </a:solidFill>
              </a:rPr>
              <a:t>, Harish Ganesh, Steve </a:t>
            </a:r>
            <a:r>
              <a:rPr lang="en-US" sz="2000" dirty="0" err="1">
                <a:solidFill>
                  <a:srgbClr val="002060"/>
                </a:solidFill>
              </a:rPr>
              <a:t>Ceccio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i="1" dirty="0">
                <a:solidFill>
                  <a:srgbClr val="002060"/>
                </a:solidFill>
              </a:rPr>
              <a:t>University of Michigan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7D978-A96A-85A2-3D2A-D3222C23E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02" y="5295014"/>
            <a:ext cx="1648012" cy="751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700726-DE01-0227-9A3C-30259D3D3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88" y="5231776"/>
            <a:ext cx="2339373" cy="877934"/>
          </a:xfrm>
          <a:prstGeom prst="rect">
            <a:avLst/>
          </a:prstGeom>
        </p:spPr>
      </p:pic>
      <p:pic>
        <p:nvPicPr>
          <p:cNvPr id="1026" name="Picture 2" descr="Naval Surface Warfare Center Carderock Division">
            <a:extLst>
              <a:ext uri="{FF2B5EF4-FFF2-40B4-BE49-F238E27FC236}">
                <a16:creationId xmlns:a16="http://schemas.microsoft.com/office/drawing/2014/main" id="{EC2B286B-232C-E4AD-F80B-0A4008075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8" b="22765"/>
          <a:stretch/>
        </p:blipFill>
        <p:spPr bwMode="auto">
          <a:xfrm>
            <a:off x="3671469" y="5231776"/>
            <a:ext cx="1662535" cy="8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E923D3-4BF3-ABBE-9E19-E1B03140FA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Measuring cavity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B3A51-BB4A-3069-D509-F7B48C64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6072A-7B16-F012-DEB4-12C668A9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836613"/>
            <a:ext cx="11664949" cy="58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4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E923D3-4BF3-ABBE-9E19-E1B03140FA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Fence increases cavity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B3A51-BB4A-3069-D509-F7B48C64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6072A-7B16-F012-DEB4-12C668A9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836613"/>
            <a:ext cx="11664949" cy="58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B3A51-BB4A-3069-D509-F7B48C64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6072A-7B16-F012-DEB4-12C668A9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836613"/>
            <a:ext cx="11664949" cy="583247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8DD95-F844-58E0-FCB4-B3BA6BD95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025"/>
            <a:ext cx="11156950" cy="587375"/>
          </a:xfrm>
        </p:spPr>
        <p:txBody>
          <a:bodyPr/>
          <a:lstStyle/>
          <a:p>
            <a:r>
              <a:rPr lang="en-US" dirty="0"/>
              <a:t>Fence increases cavity length</a:t>
            </a:r>
          </a:p>
        </p:txBody>
      </p:sp>
    </p:spTree>
    <p:extLst>
      <p:ext uri="{BB962C8B-B14F-4D97-AF65-F5344CB8AC3E}">
        <p14:creationId xmlns:p14="http://schemas.microsoft.com/office/powerpoint/2010/main" val="378661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B3A51-BB4A-3069-D509-F7B48C64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6072A-7B16-F012-DEB4-12C668A9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6" y="836613"/>
            <a:ext cx="11664947" cy="583247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7D7BE02-15B5-8362-0531-2772B79EA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025"/>
            <a:ext cx="11156950" cy="587375"/>
          </a:xfrm>
        </p:spPr>
        <p:txBody>
          <a:bodyPr/>
          <a:lstStyle/>
          <a:p>
            <a:r>
              <a:rPr lang="en-US" dirty="0"/>
              <a:t>Fence increases cavity length</a:t>
            </a:r>
          </a:p>
        </p:txBody>
      </p:sp>
    </p:spTree>
    <p:extLst>
      <p:ext uri="{BB962C8B-B14F-4D97-AF65-F5344CB8AC3E}">
        <p14:creationId xmlns:p14="http://schemas.microsoft.com/office/powerpoint/2010/main" val="195814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CBD7B-3022-026F-CD1A-FD3F5B4974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cavity consistency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C116F-7A77-CD6B-B0FB-0B40B239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36pt6kpa10ms">
            <a:hlinkClick r:id="" action="ppaction://media"/>
            <a:extLst>
              <a:ext uri="{FF2B5EF4-FFF2-40B4-BE49-F238E27FC236}">
                <a16:creationId xmlns:a16="http://schemas.microsoft.com/office/drawing/2014/main" id="{A5D6B2F4-17AE-D322-5EB5-D2F6E539E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475" y="1015999"/>
            <a:ext cx="5620534" cy="4816853"/>
          </a:xfrm>
          <a:prstGeom prst="rect">
            <a:avLst/>
          </a:prstGeom>
        </p:spPr>
      </p:pic>
      <p:pic>
        <p:nvPicPr>
          <p:cNvPr id="7" name="26kpa8ms">
            <a:hlinkClick r:id="" action="ppaction://media"/>
            <a:extLst>
              <a:ext uri="{FF2B5EF4-FFF2-40B4-BE49-F238E27FC236}">
                <a16:creationId xmlns:a16="http://schemas.microsoft.com/office/drawing/2014/main" id="{1422F678-1DD6-A170-C8D6-D957D6C1F1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9992" y="1015999"/>
            <a:ext cx="5620533" cy="48168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2596B4-1DC8-6CC5-B3F5-5929E09FE5A5}"/>
                  </a:ext>
                </a:extLst>
              </p:cNvPr>
              <p:cNvSpPr txBox="1"/>
              <p:nvPr/>
            </p:nvSpPr>
            <p:spPr>
              <a:xfrm>
                <a:off x="371475" y="5926292"/>
                <a:ext cx="35607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 fence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=0.73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2596B4-1DC8-6CC5-B3F5-5929E09FE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5" y="5926292"/>
                <a:ext cx="3560781" cy="523220"/>
              </a:xfrm>
              <a:prstGeom prst="rect">
                <a:avLst/>
              </a:prstGeom>
              <a:blipFill>
                <a:blip r:embed="rId8"/>
                <a:stretch>
                  <a:fillRect l="-3596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7AD794-11C6-8183-CC96-62B653D51BC0}"/>
                  </a:ext>
                </a:extLst>
              </p:cNvPr>
              <p:cNvSpPr txBox="1"/>
              <p:nvPr/>
            </p:nvSpPr>
            <p:spPr>
              <a:xfrm>
                <a:off x="8259744" y="5911613"/>
                <a:ext cx="35607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dirty="0"/>
                  <a:t>Fence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=0.84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7AD794-11C6-8183-CC96-62B653D51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744" y="5911613"/>
                <a:ext cx="3560781" cy="523220"/>
              </a:xfrm>
              <a:prstGeom prst="rect">
                <a:avLst/>
              </a:prstGeom>
              <a:blipFill>
                <a:blip r:embed="rId9"/>
                <a:stretch>
                  <a:fillRect t="-11628" r="-342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61AC8E-E5BE-D9EC-E84F-327193627407}"/>
                  </a:ext>
                </a:extLst>
              </p:cNvPr>
              <p:cNvSpPr txBox="1"/>
              <p:nvPr/>
            </p:nvSpPr>
            <p:spPr>
              <a:xfrm>
                <a:off x="4479831" y="5926811"/>
                <a:ext cx="32323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=0.16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61AC8E-E5BE-D9EC-E84F-327193627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831" y="5926811"/>
                <a:ext cx="323233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0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– Mean forces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50" cy="4665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16827D-9E32-120F-9195-92ACA781D647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98F61-EB92-EC33-3221-0D8C0230989F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27E49-4527-6721-8182-B9D90CC38BAE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9A166-95DE-591A-ED1C-4D9F74AC41B3}"/>
              </a:ext>
            </a:extLst>
          </p:cNvPr>
          <p:cNvSpPr/>
          <p:nvPr/>
        </p:nvSpPr>
        <p:spPr>
          <a:xfrm>
            <a:off x="4200293" y="1016000"/>
            <a:ext cx="3843453" cy="5069839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68069E-63F4-3422-C2DA-3D78396330D3}"/>
              </a:ext>
            </a:extLst>
          </p:cNvPr>
          <p:cNvSpPr/>
          <p:nvPr/>
        </p:nvSpPr>
        <p:spPr>
          <a:xfrm>
            <a:off x="8043746" y="1015999"/>
            <a:ext cx="3776779" cy="5069839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– Mean forces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49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4A9B6-ABC3-6375-3A95-75562493897C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15F05-15EF-EDBB-3A1A-A90CCB898C3B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50ADEF-BA13-3E66-0374-68ACB724EBED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1930341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– Mean forces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49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8DBB0-EF6A-C3F6-D435-D42EC7DF1B82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B015C-A687-3B46-6748-F4A9DA4261F0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A4679-F5F2-1AE9-CC07-668EF6D6BA1E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887788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– Mean forces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50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482F6-530E-E983-613E-E6662DE75770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C38F5-CED7-7E2E-2164-0A743E201160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DDB9C-2BC6-6965-F15D-9B8E4160DE77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180061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- fluctuations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50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6B940-1E1F-CFFD-2BFE-2BCED1D0259E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6A71E-0520-0312-73E9-7BB1A524099D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0972E-B4AE-A982-698F-5D5BA4318D22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338818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4F1D-9945-9D3E-A284-360EA0E2E0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Cavitation erosion – what do we know?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6CE6B8-5831-A5DB-2AB7-E914AE88AD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807" y="1341104"/>
            <a:ext cx="4251960" cy="4648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79A368-1B24-D9C0-489D-4710BCCC79AB}"/>
              </a:ext>
            </a:extLst>
          </p:cNvPr>
          <p:cNvSpPr txBox="1"/>
          <p:nvPr/>
        </p:nvSpPr>
        <p:spPr>
          <a:xfrm>
            <a:off x="1025807" y="5989304"/>
            <a:ext cx="4251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effectLst/>
              </a:rPr>
              <a:t>Shen, Y. T., </a:t>
            </a:r>
            <a:r>
              <a:rPr lang="en-US" sz="1100" dirty="0" err="1">
                <a:effectLst/>
              </a:rPr>
              <a:t>Remmers</a:t>
            </a:r>
            <a:r>
              <a:rPr lang="en-US" sz="1100" dirty="0">
                <a:effectLst/>
              </a:rPr>
              <a:t>, K. D., &amp; Jiang, C. W. (1997) </a:t>
            </a:r>
            <a:r>
              <a:rPr lang="en-US" sz="1100" i="1" dirty="0">
                <a:effectLst/>
              </a:rPr>
              <a:t>Journal of Ship Research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41</a:t>
            </a:r>
            <a:r>
              <a:rPr lang="en-US" sz="1100" dirty="0">
                <a:effectLst/>
              </a:rPr>
              <a:t>(03), 172–180.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C9CC4-6D48-154E-D715-068E51F50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235" y="1341104"/>
            <a:ext cx="3235358" cy="464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53D5E-E3F5-AC55-AF0C-734E575F2384}"/>
              </a:ext>
            </a:extLst>
          </p:cNvPr>
          <p:cNvSpPr txBox="1"/>
          <p:nvPr/>
        </p:nvSpPr>
        <p:spPr>
          <a:xfrm>
            <a:off x="6907448" y="5989304"/>
            <a:ext cx="32353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effectLst/>
              </a:rPr>
              <a:t>Belahadji</a:t>
            </a:r>
            <a:r>
              <a:rPr lang="en-US" sz="1100" dirty="0">
                <a:effectLst/>
              </a:rPr>
              <a:t>, B., Franc, J. P., &amp; Michel, J. M. (1991) </a:t>
            </a:r>
            <a:r>
              <a:rPr lang="en-US" sz="1100" i="1" dirty="0">
                <a:effectLst/>
              </a:rPr>
              <a:t>Journal of Fluids Engineering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113</a:t>
            </a:r>
            <a:r>
              <a:rPr lang="en-US" sz="1100" dirty="0">
                <a:effectLst/>
              </a:rPr>
              <a:t>(4), 700–706.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D7E15B-B87A-A384-4398-DAD0FA3DA4EF}"/>
              </a:ext>
            </a:extLst>
          </p:cNvPr>
          <p:cNvSpPr/>
          <p:nvPr/>
        </p:nvSpPr>
        <p:spPr>
          <a:xfrm>
            <a:off x="8638110" y="4598497"/>
            <a:ext cx="540000" cy="54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9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- fluctuations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49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BE654-0583-52F8-53C6-01568A3406A3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3B4B8-16D6-3EF9-26AA-72C214C0F9BF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C2A90-D8E1-6E52-E6A8-4BF3CED0110F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43419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- fluctuations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49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CEDB3-87F1-8310-3B18-94237E818800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ED784-84DD-9E80-3974-68C0C1D4B6BF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AB2F5-74AD-0C09-AD48-B3B89E6785A3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2981360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27B-2C6E-CB2B-1472-67B537F17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- fluctuations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43F03-33A3-6E67-29EF-17BB0001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7DDE8-D7B5-22DC-2298-9793ACDA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1419860"/>
            <a:ext cx="11664949" cy="4665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5AAEAD-B017-E0C5-29CC-9685105ED8CA}"/>
              </a:ext>
            </a:extLst>
          </p:cNvPr>
          <p:cNvSpPr txBox="1"/>
          <p:nvPr/>
        </p:nvSpPr>
        <p:spPr>
          <a:xfrm>
            <a:off x="5129560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91772-9595-BA60-CF84-1E263412EE71}"/>
              </a:ext>
            </a:extLst>
          </p:cNvPr>
          <p:cNvSpPr txBox="1"/>
          <p:nvPr/>
        </p:nvSpPr>
        <p:spPr>
          <a:xfrm>
            <a:off x="1286107" y="1137424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228E2-9886-65AB-4341-164D3C134372}"/>
              </a:ext>
            </a:extLst>
          </p:cNvPr>
          <p:cNvSpPr txBox="1"/>
          <p:nvPr/>
        </p:nvSpPr>
        <p:spPr>
          <a:xfrm>
            <a:off x="9101446" y="1131946"/>
            <a:ext cx="21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Half-chord moment</a:t>
            </a:r>
          </a:p>
        </p:txBody>
      </p:sp>
    </p:spTree>
    <p:extLst>
      <p:ext uri="{BB962C8B-B14F-4D97-AF65-F5344CB8AC3E}">
        <p14:creationId xmlns:p14="http://schemas.microsoft.com/office/powerpoint/2010/main" val="399656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F1E46-83D8-B0F9-B097-7C521F6080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on hydrofoil loading - frequencies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19B1A-0A62-DDBD-71D2-62EB8CE9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43718-58B3-06AE-78A0-1034691D6F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836613"/>
            <a:ext cx="11664949" cy="58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66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5D2DDE-24EA-0006-4AA4-2C26D25149C4}"/>
              </a:ext>
            </a:extLst>
          </p:cNvPr>
          <p:cNvSpPr/>
          <p:nvPr/>
        </p:nvSpPr>
        <p:spPr>
          <a:xfrm>
            <a:off x="263525" y="3969945"/>
            <a:ext cx="4921287" cy="2627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8C577A-2011-6772-7300-9C78A158AF7C}"/>
              </a:ext>
            </a:extLst>
          </p:cNvPr>
          <p:cNvSpPr/>
          <p:nvPr/>
        </p:nvSpPr>
        <p:spPr>
          <a:xfrm>
            <a:off x="263525" y="908050"/>
            <a:ext cx="4921287" cy="2953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3A2FC-847C-69C6-C672-EB76E99BC048}"/>
              </a:ext>
            </a:extLst>
          </p:cNvPr>
          <p:cNvSpPr/>
          <p:nvPr/>
        </p:nvSpPr>
        <p:spPr>
          <a:xfrm>
            <a:off x="5292762" y="908050"/>
            <a:ext cx="6648226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7BFC35-5E6D-E6DF-6D13-6C9E0C1E06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D5E1D3-633F-9410-C897-BFEA331B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28967E-E270-6DC3-721B-7C3E2E9923A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71475" y="1016000"/>
            <a:ext cx="4688143" cy="2736850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Erosion experiments can be challenging</a:t>
            </a:r>
          </a:p>
          <a:p>
            <a:pPr marL="342900" indent="-342900">
              <a:buFontTx/>
              <a:buChar char="-"/>
            </a:pPr>
            <a:r>
              <a:rPr lang="en-US" dirty="0"/>
              <a:t>A fence can be used to improve cavitation topology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fence has no significant effect on cavitation loading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pic>
        <p:nvPicPr>
          <p:cNvPr id="2" name="movie.avi">
            <a:hlinkClick r:id="" action="ppaction://media"/>
            <a:extLst>
              <a:ext uri="{FF2B5EF4-FFF2-40B4-BE49-F238E27FC236}">
                <a16:creationId xmlns:a16="http://schemas.microsoft.com/office/drawing/2014/main" id="{B0897876-EDBC-E358-435E-BDB2CF34D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383" y="1016000"/>
            <a:ext cx="6386142" cy="5473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6BD8C-0585-8578-E89D-43D60B8A3290}"/>
              </a:ext>
            </a:extLst>
          </p:cNvPr>
          <p:cNvSpPr txBox="1"/>
          <p:nvPr/>
        </p:nvSpPr>
        <p:spPr>
          <a:xfrm>
            <a:off x="388281" y="4591299"/>
            <a:ext cx="4654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Large scale erosion experiments set to begin in July!</a:t>
            </a:r>
          </a:p>
        </p:txBody>
      </p:sp>
    </p:spTree>
    <p:extLst>
      <p:ext uri="{BB962C8B-B14F-4D97-AF65-F5344CB8AC3E}">
        <p14:creationId xmlns:p14="http://schemas.microsoft.com/office/powerpoint/2010/main" val="5457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A0E9-B355-81FD-192A-67461A689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Large scale erosion study</a:t>
            </a:r>
          </a:p>
        </p:txBody>
      </p:sp>
      <p:pic>
        <p:nvPicPr>
          <p:cNvPr id="6" name="Picture 4" descr="foil installed, view from upstream">
            <a:extLst>
              <a:ext uri="{FF2B5EF4-FFF2-40B4-BE49-F238E27FC236}">
                <a16:creationId xmlns:a16="http://schemas.microsoft.com/office/drawing/2014/main" id="{AF706C8F-DE9B-FEDC-548C-ABC9BBBE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15" y="1705028"/>
            <a:ext cx="4357166" cy="37908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A26344-9DDA-C4F1-92BD-F1FF48CDF7AC}"/>
              </a:ext>
            </a:extLst>
          </p:cNvPr>
          <p:cNvCxnSpPr/>
          <p:nvPr/>
        </p:nvCxnSpPr>
        <p:spPr>
          <a:xfrm flipV="1">
            <a:off x="1438613" y="3005442"/>
            <a:ext cx="3249038" cy="58366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triangle" w="med" len="med"/>
          </a:ln>
          <a:effectLst>
            <a:outerShdw blurRad="127000" sx="102000" sy="102000" algn="ctr" rotWithShape="0">
              <a:prstClr val="black">
                <a:alpha val="8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3F2FF7-72CC-1549-7DAB-9B3F99E62C27}"/>
              </a:ext>
            </a:extLst>
          </p:cNvPr>
          <p:cNvSpPr txBox="1"/>
          <p:nvPr/>
        </p:nvSpPr>
        <p:spPr>
          <a:xfrm>
            <a:off x="1944451" y="2697665"/>
            <a:ext cx="1666672" cy="3077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 meter span!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DADB0E-E78A-1E5E-6529-6D9F4668CCB1}"/>
                  </a:ext>
                </a:extLst>
              </p:cNvPr>
              <p:cNvSpPr txBox="1"/>
              <p:nvPr/>
            </p:nvSpPr>
            <p:spPr>
              <a:xfrm>
                <a:off x="1438613" y="5618983"/>
                <a:ext cx="35603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Reynolds numbers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800" dirty="0"/>
                  <a:t>50 million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DADB0E-E78A-1E5E-6529-6D9F4668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613" y="5618983"/>
                <a:ext cx="3560323" cy="369332"/>
              </a:xfrm>
              <a:prstGeom prst="rect">
                <a:avLst/>
              </a:prstGeom>
              <a:blipFill>
                <a:blip r:embed="rId4"/>
                <a:stretch>
                  <a:fillRect l="-154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1FBD214-15E4-31A0-DABE-F541F8A14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47" y="4369726"/>
            <a:ext cx="3730705" cy="1400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6BCA77-27D5-0B8D-EE5A-5E7F8D835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770" y="2727058"/>
            <a:ext cx="1323461" cy="1400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F3F781-840B-6187-E1C4-81621620B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21" y="2867139"/>
            <a:ext cx="1939256" cy="111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2E858-7B71-2104-AD0F-1CAF8AC493AE}"/>
              </a:ext>
            </a:extLst>
          </p:cNvPr>
          <p:cNvSpPr txBox="1"/>
          <p:nvPr/>
        </p:nvSpPr>
        <p:spPr>
          <a:xfrm>
            <a:off x="6096000" y="1605280"/>
            <a:ext cx="5443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objective: Study erosion at ‘full-scale’.</a:t>
            </a:r>
          </a:p>
        </p:txBody>
      </p:sp>
    </p:spTree>
    <p:extLst>
      <p:ext uri="{BB962C8B-B14F-4D97-AF65-F5344CB8AC3E}">
        <p14:creationId xmlns:p14="http://schemas.microsoft.com/office/powerpoint/2010/main" val="206149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C1CF08-AA23-1942-1FED-8D8B974AB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Cavity topology can be challenging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7C67C-3731-C694-7B44-837C6D00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26d5kpa10ms">
            <a:hlinkClick r:id="" action="ppaction://media"/>
            <a:extLst>
              <a:ext uri="{FF2B5EF4-FFF2-40B4-BE49-F238E27FC236}">
                <a16:creationId xmlns:a16="http://schemas.microsoft.com/office/drawing/2014/main" id="{065F8C62-545C-0410-C746-5AA1E3B7B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4432"/>
          <a:stretch/>
        </p:blipFill>
        <p:spPr>
          <a:xfrm>
            <a:off x="371475" y="1823733"/>
            <a:ext cx="11449050" cy="4471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8881A6-D46F-41ED-18A2-297A9BDF2473}"/>
              </a:ext>
            </a:extLst>
          </p:cNvPr>
          <p:cNvSpPr txBox="1"/>
          <p:nvPr/>
        </p:nvSpPr>
        <p:spPr>
          <a:xfrm>
            <a:off x="2072640" y="1198879"/>
            <a:ext cx="804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Non-uniform cavitation along the leading edge</a:t>
            </a:r>
          </a:p>
        </p:txBody>
      </p:sp>
    </p:spTree>
    <p:extLst>
      <p:ext uri="{BB962C8B-B14F-4D97-AF65-F5344CB8AC3E}">
        <p14:creationId xmlns:p14="http://schemas.microsoft.com/office/powerpoint/2010/main" val="28450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809DA-D20A-9ADF-BA5F-7F9315EEF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F3B9A-F240-C8B9-555A-D5664D3E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2C55E3-BF86-6319-D62B-E86F156E1F29}"/>
              </a:ext>
            </a:extLst>
          </p:cNvPr>
          <p:cNvSpPr/>
          <p:nvPr/>
        </p:nvSpPr>
        <p:spPr>
          <a:xfrm>
            <a:off x="7591928" y="5155999"/>
            <a:ext cx="416000" cy="500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A1BDE-CBA3-B7F1-2573-4471B4A903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2630" y="1676354"/>
            <a:ext cx="9775374" cy="322213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5B30B2-8BDA-202C-AEB2-048A9181B6D5}"/>
              </a:ext>
            </a:extLst>
          </p:cNvPr>
          <p:cNvCxnSpPr>
            <a:cxnSpLocks/>
          </p:cNvCxnSpPr>
          <p:nvPr/>
        </p:nvCxnSpPr>
        <p:spPr>
          <a:xfrm>
            <a:off x="1866764" y="3336612"/>
            <a:ext cx="912491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542768-9A2F-19AE-0E92-AC5887F2CBEB}"/>
              </a:ext>
            </a:extLst>
          </p:cNvPr>
          <p:cNvSpPr txBox="1"/>
          <p:nvPr/>
        </p:nvSpPr>
        <p:spPr>
          <a:xfrm>
            <a:off x="1837078" y="3444364"/>
            <a:ext cx="912491" cy="411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Flow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518195-D476-BD49-779B-13050549ABF8}"/>
              </a:ext>
            </a:extLst>
          </p:cNvPr>
          <p:cNvCxnSpPr/>
          <p:nvPr/>
        </p:nvCxnSpPr>
        <p:spPr>
          <a:xfrm>
            <a:off x="6340015" y="5035902"/>
            <a:ext cx="803165" cy="80316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D61F78B-EB9F-08FC-37E5-4E06260CC813}"/>
              </a:ext>
            </a:extLst>
          </p:cNvPr>
          <p:cNvSpPr/>
          <p:nvPr/>
        </p:nvSpPr>
        <p:spPr>
          <a:xfrm>
            <a:off x="8007928" y="4898493"/>
            <a:ext cx="1443760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995F6-FEF4-590E-B72D-A8F3D272DE22}"/>
              </a:ext>
            </a:extLst>
          </p:cNvPr>
          <p:cNvSpPr txBox="1"/>
          <p:nvPr/>
        </p:nvSpPr>
        <p:spPr>
          <a:xfrm>
            <a:off x="5913833" y="5398833"/>
            <a:ext cx="991082" cy="34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145DB-A272-955A-B618-9784FE5C055A}"/>
              </a:ext>
            </a:extLst>
          </p:cNvPr>
          <p:cNvSpPr txBox="1"/>
          <p:nvPr/>
        </p:nvSpPr>
        <p:spPr>
          <a:xfrm>
            <a:off x="7188722" y="5936457"/>
            <a:ext cx="395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Primary camera (Phantom v1212)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BB4877-7716-06CC-E72C-A9169D57F3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456" y="1256722"/>
            <a:ext cx="10722292" cy="3672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D8422E-4D03-54C8-CE35-CAD6B0F90D3B}"/>
              </a:ext>
            </a:extLst>
          </p:cNvPr>
          <p:cNvSpPr txBox="1"/>
          <p:nvPr/>
        </p:nvSpPr>
        <p:spPr>
          <a:xfrm>
            <a:off x="435021" y="5560213"/>
            <a:ext cx="510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Running the tunnel at 8 m/s and 10 m/s yields chord-based Re ~1.2 and 1.5 million.</a:t>
            </a:r>
          </a:p>
        </p:txBody>
      </p:sp>
    </p:spTree>
    <p:extLst>
      <p:ext uri="{BB962C8B-B14F-4D97-AF65-F5344CB8AC3E}">
        <p14:creationId xmlns:p14="http://schemas.microsoft.com/office/powerpoint/2010/main" val="4121510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E7C82F-6278-D4D6-B318-3ED4E77A7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Measurement conventions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00615-EB6F-5765-72EA-BACB59BC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955A8-CB89-15E1-3ABC-CD23FCBBD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1943013" y="1815220"/>
            <a:ext cx="8691154" cy="723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E50DEA-CD8D-6764-7DEE-C522CF13CFE1}"/>
              </a:ext>
            </a:extLst>
          </p:cNvPr>
          <p:cNvCxnSpPr/>
          <p:nvPr/>
        </p:nvCxnSpPr>
        <p:spPr>
          <a:xfrm flipH="1" flipV="1">
            <a:off x="1215848" y="2299855"/>
            <a:ext cx="986681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FF6109C8-217B-26AC-45B8-20D7651D21F3}"/>
              </a:ext>
            </a:extLst>
          </p:cNvPr>
          <p:cNvSpPr/>
          <p:nvPr/>
        </p:nvSpPr>
        <p:spPr>
          <a:xfrm flipH="1">
            <a:off x="3610698" y="-4803529"/>
            <a:ext cx="14241176" cy="14241600"/>
          </a:xfrm>
          <a:prstGeom prst="arc">
            <a:avLst>
              <a:gd name="adj1" fmla="val 21589424"/>
              <a:gd name="adj2" fmla="val 162507"/>
            </a:avLst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/>
              <p:nvPr/>
            </p:nvSpPr>
            <p:spPr>
              <a:xfrm>
                <a:off x="2547352" y="2612106"/>
                <a:ext cx="12988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/>
                  <a:t>-</a:t>
                </a:r>
                <a:r>
                  <a:rPr lang="en-US" sz="2000" dirty="0" err="1"/>
                  <a:t>ve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352" y="2612106"/>
                <a:ext cx="1298823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3E9F02-7C10-18F2-0A0F-9B73D2039852}"/>
              </a:ext>
            </a:extLst>
          </p:cNvPr>
          <p:cNvCxnSpPr/>
          <p:nvPr/>
        </p:nvCxnSpPr>
        <p:spPr>
          <a:xfrm>
            <a:off x="526329" y="1296146"/>
            <a:ext cx="121935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BAF3E-6A0E-408B-AF1E-ECC68AC55A84}"/>
              </a:ext>
            </a:extLst>
          </p:cNvPr>
          <p:cNvSpPr txBox="1"/>
          <p:nvPr/>
        </p:nvSpPr>
        <p:spPr>
          <a:xfrm>
            <a:off x="655200" y="1372516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275AE3-3AF6-4D45-BF5B-B0FC7BCAE2C0}"/>
              </a:ext>
            </a:extLst>
          </p:cNvPr>
          <p:cNvCxnSpPr>
            <a:cxnSpLocks/>
          </p:cNvCxnSpPr>
          <p:nvPr/>
        </p:nvCxnSpPr>
        <p:spPr>
          <a:xfrm flipV="1">
            <a:off x="2284815" y="3582257"/>
            <a:ext cx="0" cy="7711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05450D-F8F2-FE77-17BC-AA3ABE9314F2}"/>
              </a:ext>
            </a:extLst>
          </p:cNvPr>
          <p:cNvSpPr txBox="1"/>
          <p:nvPr/>
        </p:nvSpPr>
        <p:spPr>
          <a:xfrm>
            <a:off x="2547352" y="3707055"/>
            <a:ext cx="151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lift direction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44A1DC-EF75-364E-3411-5C8BE880437B}"/>
              </a:ext>
            </a:extLst>
          </p:cNvPr>
          <p:cNvCxnSpPr>
            <a:cxnSpLocks/>
          </p:cNvCxnSpPr>
          <p:nvPr/>
        </p:nvCxnSpPr>
        <p:spPr>
          <a:xfrm>
            <a:off x="4832264" y="4021431"/>
            <a:ext cx="83758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E0B4708-F7C1-088F-4F7C-75958A5FE15D}"/>
              </a:ext>
            </a:extLst>
          </p:cNvPr>
          <p:cNvSpPr txBox="1"/>
          <p:nvPr/>
        </p:nvSpPr>
        <p:spPr>
          <a:xfrm>
            <a:off x="5756475" y="3707055"/>
            <a:ext cx="151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drag direction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EAFFFA5-84F6-A10F-3BF5-F9CDCCD76619}"/>
              </a:ext>
            </a:extLst>
          </p:cNvPr>
          <p:cNvSpPr/>
          <p:nvPr/>
        </p:nvSpPr>
        <p:spPr>
          <a:xfrm>
            <a:off x="7968819" y="3664926"/>
            <a:ext cx="720000" cy="720000"/>
          </a:xfrm>
          <a:prstGeom prst="arc">
            <a:avLst>
              <a:gd name="adj1" fmla="val 2033323"/>
              <a:gd name="adj2" fmla="val 0"/>
            </a:avLst>
          </a:prstGeom>
          <a:ln w="5715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9BB28-D8E0-31A5-708C-CBDC0820EE57}"/>
              </a:ext>
            </a:extLst>
          </p:cNvPr>
          <p:cNvSpPr txBox="1"/>
          <p:nvPr/>
        </p:nvSpPr>
        <p:spPr>
          <a:xfrm>
            <a:off x="8860492" y="3707055"/>
            <a:ext cx="1512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dirty="0" err="1"/>
              <a:t>ve</a:t>
            </a:r>
            <a:r>
              <a:rPr lang="en-US" dirty="0"/>
              <a:t> moment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/>
              <p:nvPr/>
            </p:nvSpPr>
            <p:spPr>
              <a:xfrm>
                <a:off x="4329634" y="5262862"/>
                <a:ext cx="1588320" cy="832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634" y="5262862"/>
                <a:ext cx="1588320" cy="832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66D9CAD-64D8-69FC-E49A-7DF07B92AACE}"/>
              </a:ext>
            </a:extLst>
          </p:cNvPr>
          <p:cNvSpPr txBox="1"/>
          <p:nvPr/>
        </p:nvSpPr>
        <p:spPr>
          <a:xfrm>
            <a:off x="2356600" y="5439545"/>
            <a:ext cx="2475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Cavitation number: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/>
              <p:nvPr/>
            </p:nvSpPr>
            <p:spPr>
              <a:xfrm>
                <a:off x="6325484" y="5184066"/>
                <a:ext cx="26124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 is </a:t>
                </a:r>
                <a:r>
                  <a:rPr lang="en-US" dirty="0" err="1"/>
                  <a:t>vapour</a:t>
                </a:r>
                <a:r>
                  <a:rPr lang="en-US" dirty="0"/>
                  <a:t>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velocity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  is fluid density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484" y="5184066"/>
                <a:ext cx="2612467" cy="954107"/>
              </a:xfrm>
              <a:prstGeom prst="rect">
                <a:avLst/>
              </a:prstGeom>
              <a:blipFill>
                <a:blip r:embed="rId5"/>
                <a:stretch>
                  <a:fillRect t="-3185" b="-34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4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F0E78A-53C2-53B8-355B-8D3F469B91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Adding a fence to cause cavitation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0B19C-93AA-6502-6F50-A81ED034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229D0-43C5-A15C-B932-324AD4C4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8" y="1229879"/>
            <a:ext cx="4531791" cy="4280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A236D-194B-B100-7924-29537A204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63"/>
          <a:stretch/>
        </p:blipFill>
        <p:spPr>
          <a:xfrm>
            <a:off x="5738178" y="1229879"/>
            <a:ext cx="5875790" cy="46624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8CD37D-C382-9672-D6F8-58CA2372C7E8}"/>
              </a:ext>
            </a:extLst>
          </p:cNvPr>
          <p:cNvCxnSpPr>
            <a:cxnSpLocks/>
          </p:cNvCxnSpPr>
          <p:nvPr/>
        </p:nvCxnSpPr>
        <p:spPr>
          <a:xfrm flipV="1">
            <a:off x="2478429" y="3991070"/>
            <a:ext cx="392564" cy="38596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6E11DF-BD99-B26B-6116-CABDD8FFACF1}"/>
              </a:ext>
            </a:extLst>
          </p:cNvPr>
          <p:cNvCxnSpPr/>
          <p:nvPr/>
        </p:nvCxnSpPr>
        <p:spPr>
          <a:xfrm>
            <a:off x="7017301" y="4026398"/>
            <a:ext cx="378372" cy="15765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6D4B6B-2347-FCF9-775D-2E626AC90144}"/>
              </a:ext>
            </a:extLst>
          </p:cNvPr>
          <p:cNvSpPr txBox="1"/>
          <p:nvPr/>
        </p:nvSpPr>
        <p:spPr>
          <a:xfrm>
            <a:off x="655666" y="5691541"/>
            <a:ext cx="478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Fence installed in a a machined groove on the foil surface at X/C ~ 0.01 (O(1 mm))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5421C8A-19CD-CC9E-C775-3A0A17F6DA00}"/>
              </a:ext>
            </a:extLst>
          </p:cNvPr>
          <p:cNvSpPr/>
          <p:nvPr/>
        </p:nvSpPr>
        <p:spPr>
          <a:xfrm>
            <a:off x="2738120" y="3759433"/>
            <a:ext cx="392564" cy="129307"/>
          </a:xfrm>
          <a:custGeom>
            <a:avLst/>
            <a:gdLst>
              <a:gd name="connsiteX0" fmla="*/ 0 w 392564"/>
              <a:gd name="connsiteY0" fmla="*/ 0 h 129307"/>
              <a:gd name="connsiteX1" fmla="*/ 392564 w 392564"/>
              <a:gd name="connsiteY1" fmla="*/ 0 h 129307"/>
              <a:gd name="connsiteX2" fmla="*/ 392564 w 392564"/>
              <a:gd name="connsiteY2" fmla="*/ 129307 h 129307"/>
              <a:gd name="connsiteX3" fmla="*/ 0 w 392564"/>
              <a:gd name="connsiteY3" fmla="*/ 129307 h 129307"/>
              <a:gd name="connsiteX4" fmla="*/ 0 w 392564"/>
              <a:gd name="connsiteY4" fmla="*/ 0 h 129307"/>
              <a:gd name="connsiteX0" fmla="*/ 0 w 392564"/>
              <a:gd name="connsiteY0" fmla="*/ 0 h 129307"/>
              <a:gd name="connsiteX1" fmla="*/ 392564 w 392564"/>
              <a:gd name="connsiteY1" fmla="*/ 0 h 129307"/>
              <a:gd name="connsiteX2" fmla="*/ 392564 w 392564"/>
              <a:gd name="connsiteY2" fmla="*/ 129307 h 129307"/>
              <a:gd name="connsiteX3" fmla="*/ 0 w 392564"/>
              <a:gd name="connsiteY3" fmla="*/ 114067 h 129307"/>
              <a:gd name="connsiteX4" fmla="*/ 0 w 392564"/>
              <a:gd name="connsiteY4" fmla="*/ 0 h 12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564" h="129307">
                <a:moveTo>
                  <a:pt x="0" y="0"/>
                </a:moveTo>
                <a:lnTo>
                  <a:pt x="392564" y="0"/>
                </a:lnTo>
                <a:lnTo>
                  <a:pt x="392564" y="129307"/>
                </a:lnTo>
                <a:lnTo>
                  <a:pt x="0" y="11406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54463-C30C-F071-BE7C-665229A3BF70}"/>
              </a:ext>
            </a:extLst>
          </p:cNvPr>
          <p:cNvSpPr/>
          <p:nvPr/>
        </p:nvSpPr>
        <p:spPr>
          <a:xfrm>
            <a:off x="2878613" y="3759200"/>
            <a:ext cx="263367" cy="2819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1F02AB-E46C-537E-53CB-C333DCB17EEC}"/>
              </a:ext>
            </a:extLst>
          </p:cNvPr>
          <p:cNvSpPr/>
          <p:nvPr/>
        </p:nvSpPr>
        <p:spPr>
          <a:xfrm>
            <a:off x="2870993" y="4026398"/>
            <a:ext cx="293024" cy="157655"/>
          </a:xfrm>
          <a:prstGeom prst="rect">
            <a:avLst/>
          </a:prstGeom>
          <a:solidFill>
            <a:srgbClr val="624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2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3190-A750-B979-FEA5-038E947E03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Measuring cavity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443F73-D4D0-6914-1A20-D852AC19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movie.avi">
            <a:hlinkClick r:id="" action="ppaction://media"/>
            <a:extLst>
              <a:ext uri="{FF2B5EF4-FFF2-40B4-BE49-F238E27FC236}">
                <a16:creationId xmlns:a16="http://schemas.microsoft.com/office/drawing/2014/main" id="{61368BF2-C2AF-AA98-23B5-A756D91D9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931" y="1267050"/>
            <a:ext cx="5800344" cy="4971600"/>
          </a:xfrm>
          <a:prstGeom prst="rect">
            <a:avLst/>
          </a:prstGeom>
        </p:spPr>
      </p:pic>
      <p:cxnSp>
        <p:nvCxnSpPr>
          <p:cNvPr id="13" name="Connector 12">
            <a:extLst>
              <a:ext uri="{FF2B5EF4-FFF2-40B4-BE49-F238E27FC236}">
                <a16:creationId xmlns:a16="http://schemas.microsoft.com/office/drawing/2014/main" id="{61EA6122-8206-07C1-022F-30CBABE8D72B}"/>
              </a:ext>
            </a:extLst>
          </p:cNvPr>
          <p:cNvCxnSpPr/>
          <p:nvPr/>
        </p:nvCxnSpPr>
        <p:spPr>
          <a:xfrm>
            <a:off x="608931" y="3814428"/>
            <a:ext cx="5800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movie.avi">
            <a:hlinkClick r:id="" action="ppaction://media"/>
            <a:extLst>
              <a:ext uri="{FF2B5EF4-FFF2-40B4-BE49-F238E27FC236}">
                <a16:creationId xmlns:a16="http://schemas.microsoft.com/office/drawing/2014/main" id="{8E1BABCE-0530-D1A6-0010-4E089DF8D5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3340" y="1267049"/>
            <a:ext cx="4859729" cy="3037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Placeholder 4">
                <a:extLst>
                  <a:ext uri="{FF2B5EF4-FFF2-40B4-BE49-F238E27FC236}">
                    <a16:creationId xmlns:a16="http://schemas.microsoft.com/office/drawing/2014/main" id="{580E2544-0D0D-F248-967C-91BB57650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9447" y="4304366"/>
                <a:ext cx="4923622" cy="2185333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=−2.5±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=0.45±0.01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=0.54±0.03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>
          <p:sp>
            <p:nvSpPr>
              <p:cNvPr id="15" name="Text Placeholder 4">
                <a:extLst>
                  <a:ext uri="{FF2B5EF4-FFF2-40B4-BE49-F238E27FC236}">
                    <a16:creationId xmlns:a16="http://schemas.microsoft.com/office/drawing/2014/main" id="{580E2544-0D0D-F248-967C-91BB57650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47" y="4304366"/>
                <a:ext cx="4923622" cy="21853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47D9CFF-9711-D897-EE37-81F089709D07}"/>
              </a:ext>
            </a:extLst>
          </p:cNvPr>
          <p:cNvSpPr txBox="1"/>
          <p:nvPr/>
        </p:nvSpPr>
        <p:spPr>
          <a:xfrm>
            <a:off x="3783980" y="5869318"/>
            <a:ext cx="262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3000 frames per second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A1C06-98E4-7C91-A877-C64C8482798D}"/>
              </a:ext>
            </a:extLst>
          </p:cNvPr>
          <p:cNvSpPr txBox="1"/>
          <p:nvPr/>
        </p:nvSpPr>
        <p:spPr>
          <a:xfrm>
            <a:off x="6723340" y="1267048"/>
            <a:ext cx="262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1000 fps (not synced)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680715-C4E2-B7EE-2A43-D7F013D95BA2}"/>
              </a:ext>
            </a:extLst>
          </p:cNvPr>
          <p:cNvCxnSpPr>
            <a:cxnSpLocks/>
          </p:cNvCxnSpPr>
          <p:nvPr/>
        </p:nvCxnSpPr>
        <p:spPr>
          <a:xfrm flipH="1">
            <a:off x="5319979" y="1148091"/>
            <a:ext cx="463788" cy="23791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3F05F6-6362-FE41-09CD-5E98A53208CF}"/>
              </a:ext>
            </a:extLst>
          </p:cNvPr>
          <p:cNvSpPr txBox="1"/>
          <p:nvPr/>
        </p:nvSpPr>
        <p:spPr>
          <a:xfrm>
            <a:off x="5775194" y="919358"/>
            <a:ext cx="116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Fence</a:t>
            </a:r>
          </a:p>
        </p:txBody>
      </p:sp>
    </p:spTree>
    <p:extLst>
      <p:ext uri="{BB962C8B-B14F-4D97-AF65-F5344CB8AC3E}">
        <p14:creationId xmlns:p14="http://schemas.microsoft.com/office/powerpoint/2010/main" val="7939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E923D3-4BF3-ABBE-9E19-E1B03140FA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Measuring cavity length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B3A51-BB4A-3069-D509-F7B48C64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graph of a person&#10;&#10;Description automatically generated">
            <a:extLst>
              <a:ext uri="{FF2B5EF4-FFF2-40B4-BE49-F238E27FC236}">
                <a16:creationId xmlns:a16="http://schemas.microsoft.com/office/drawing/2014/main" id="{E776072A-7B16-F012-DEB4-12C668A9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836613"/>
            <a:ext cx="11664950" cy="58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37539"/>
      </p:ext>
    </p:extLst>
  </p:cSld>
  <p:clrMapOvr>
    <a:masterClrMapping/>
  </p:clrMapOvr>
</p:sld>
</file>

<file path=ppt/theme/theme1.xml><?xml version="1.0" encoding="utf-8"?>
<a:theme xmlns:a="http://schemas.openxmlformats.org/drawingml/2006/main" name="CleanBox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Boxes" id="{F0C9215B-018B-4CBC-8EF4-30FEF1EE80BF}" vid="{2C50C2AC-4AE0-4A1A-B9E7-303EF00FFFE8}"/>
    </a:ext>
  </a:extLst>
</a:theme>
</file>

<file path=ppt/theme/theme2.xml><?xml version="1.0" encoding="utf-8"?>
<a:theme xmlns:a="http://schemas.openxmlformats.org/drawingml/2006/main" name="1_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CleanBoxes</Template>
  <TotalTime>21456</TotalTime>
  <Words>493</Words>
  <Application>Microsoft Office PowerPoint</Application>
  <PresentationFormat>Widescreen</PresentationFormat>
  <Paragraphs>119</Paragraphs>
  <Slides>24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Atkinson Hyperlegible</vt:lpstr>
      <vt:lpstr>Calibri</vt:lpstr>
      <vt:lpstr>Calibri Light</vt:lpstr>
      <vt:lpstr>Cambria Math</vt:lpstr>
      <vt:lpstr>CleanBoxes</vt:lpstr>
      <vt:lpstr>1_Content Slide 2</vt:lpstr>
      <vt:lpstr>Controlling Cavity Topology Relationship between erosivity and cavity topology on modified NACA series hydrofoil</vt:lpstr>
      <vt:lpstr>Cavitation erosion – what do we know?</vt:lpstr>
      <vt:lpstr>Large scale erosion study</vt:lpstr>
      <vt:lpstr>Cavity topology can be challenging</vt:lpstr>
      <vt:lpstr>Experimental setup</vt:lpstr>
      <vt:lpstr>Measurement conventions</vt:lpstr>
      <vt:lpstr>Adding a fence to cause cavitation</vt:lpstr>
      <vt:lpstr>Measuring cavity length</vt:lpstr>
      <vt:lpstr>Measuring cavity length</vt:lpstr>
      <vt:lpstr>Measuring cavity length</vt:lpstr>
      <vt:lpstr>Fence increases cavity length</vt:lpstr>
      <vt:lpstr>Fence increases cavity length</vt:lpstr>
      <vt:lpstr>Fence increases cavity length</vt:lpstr>
      <vt:lpstr>Effect on cavity consistency</vt:lpstr>
      <vt:lpstr>Effect on hydrofoil loading – Mean forces</vt:lpstr>
      <vt:lpstr>Effect on hydrofoil loading – Mean forces</vt:lpstr>
      <vt:lpstr>Effect on hydrofoil loading – Mean forces</vt:lpstr>
      <vt:lpstr>Effect on hydrofoil loading – Mean forces</vt:lpstr>
      <vt:lpstr>Effect on hydrofoil loading - fluctuations</vt:lpstr>
      <vt:lpstr>Effect on hydrofoil loading - fluctuations</vt:lpstr>
      <vt:lpstr>Effect on hydrofoil loading - fluctuations</vt:lpstr>
      <vt:lpstr>Effect on hydrofoil loading - fluctuations</vt:lpstr>
      <vt:lpstr>Effect on hydrofoil loading - frequencies</vt:lpstr>
      <vt:lpstr>Summary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Cavity Topology Relationship between erosivity and cavity topology on modified NACA series hydrofoil</dc:title>
  <dc:creator>Andrews, Elijah</dc:creator>
  <cp:lastModifiedBy>Andrews, Elijah</cp:lastModifiedBy>
  <cp:revision>33</cp:revision>
  <dcterms:created xsi:type="dcterms:W3CDTF">2024-05-13T20:36:12Z</dcterms:created>
  <dcterms:modified xsi:type="dcterms:W3CDTF">2024-05-28T18:13:20Z</dcterms:modified>
</cp:coreProperties>
</file>