
<file path=[Content_Types].xml><?xml version="1.0" encoding="utf-8"?>
<Types xmlns="http://schemas.openxmlformats.org/package/2006/content-types">
  <Default Extension="avi" ContentType="video/x-msvideo"/>
  <Default Extension="gif" ContentType="image/gif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</p:sldMasterIdLst>
  <p:notesMasterIdLst>
    <p:notesMasterId r:id="rId25"/>
  </p:notesMasterIdLst>
  <p:sldIdLst>
    <p:sldId id="256" r:id="rId3"/>
    <p:sldId id="264" r:id="rId4"/>
    <p:sldId id="299" r:id="rId5"/>
    <p:sldId id="282" r:id="rId6"/>
    <p:sldId id="285" r:id="rId7"/>
    <p:sldId id="283" r:id="rId8"/>
    <p:sldId id="284" r:id="rId9"/>
    <p:sldId id="287" r:id="rId10"/>
    <p:sldId id="296" r:id="rId11"/>
    <p:sldId id="298" r:id="rId12"/>
    <p:sldId id="297" r:id="rId13"/>
    <p:sldId id="288" r:id="rId14"/>
    <p:sldId id="290" r:id="rId15"/>
    <p:sldId id="300" r:id="rId16"/>
    <p:sldId id="301" r:id="rId17"/>
    <p:sldId id="292" r:id="rId18"/>
    <p:sldId id="291" r:id="rId19"/>
    <p:sldId id="293" r:id="rId20"/>
    <p:sldId id="263" r:id="rId21"/>
    <p:sldId id="262" r:id="rId22"/>
    <p:sldId id="265" r:id="rId23"/>
    <p:sldId id="25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D7233F0-3F17-4BBE-BCF0-0113C278F844}">
          <p14:sldIdLst>
            <p14:sldId id="256"/>
            <p14:sldId id="264"/>
            <p14:sldId id="299"/>
            <p14:sldId id="282"/>
            <p14:sldId id="285"/>
            <p14:sldId id="283"/>
            <p14:sldId id="284"/>
            <p14:sldId id="287"/>
            <p14:sldId id="296"/>
            <p14:sldId id="298"/>
            <p14:sldId id="297"/>
            <p14:sldId id="288"/>
            <p14:sldId id="290"/>
            <p14:sldId id="300"/>
            <p14:sldId id="301"/>
            <p14:sldId id="292"/>
            <p14:sldId id="291"/>
            <p14:sldId id="293"/>
            <p14:sldId id="263"/>
            <p14:sldId id="262"/>
            <p14:sldId id="265"/>
            <p14:sldId id="25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E7E6E6"/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755" autoAdjust="0"/>
    <p:restoredTop sz="90585" autoAdjust="0"/>
  </p:normalViewPr>
  <p:slideViewPr>
    <p:cSldViewPr snapToGrid="0">
      <p:cViewPr varScale="1">
        <p:scale>
          <a:sx n="85" d="100"/>
          <a:sy n="85" d="100"/>
        </p:scale>
        <p:origin x="739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sus%20pc\Box%20Sync\Experiments\hydrofoil_bigfoil\Bigfoil%20Paper\JFM%20paper\excel%20sheets\shockspeeds_Mach_no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5710710370060512E-2"/>
          <c:y val="9.9386823222439691E-2"/>
          <c:w val="0.93972098185551045"/>
          <c:h val="0.8426920607526798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'M number boxplot_10deg_7 Ma (2)'!$U$15</c:f>
              <c:strCache>
                <c:ptCount val="1"/>
                <c:pt idx="0">
                  <c:v>hidden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errBars>
            <c:errBarType val="minus"/>
            <c:errValType val="cust"/>
            <c:noEndCap val="0"/>
            <c:plus>
              <c:numLit>
                <c:formatCode>General</c:formatCode>
                <c:ptCount val="1"/>
                <c:pt idx="0">
                  <c:v>1</c:v>
                </c:pt>
              </c:numLit>
            </c:plus>
            <c:minus>
              <c:numRef>
                <c:f>'M number boxplot_10deg_7 Ma (2)'!$V$19:$AI$19</c:f>
                <c:numCache>
                  <c:formatCode>General</c:formatCode>
                  <c:ptCount val="14"/>
                  <c:pt idx="0">
                    <c:v>0.36025412664734702</c:v>
                  </c:pt>
                  <c:pt idx="1">
                    <c:v>0.38991702221206614</c:v>
                  </c:pt>
                  <c:pt idx="2">
                    <c:v>0.43855735457823508</c:v>
                  </c:pt>
                  <c:pt idx="3">
                    <c:v>0.20958776603994889</c:v>
                  </c:pt>
                  <c:pt idx="4">
                    <c:v>0.27193391013754109</c:v>
                  </c:pt>
                  <c:pt idx="5">
                    <c:v>0.27250583859797994</c:v>
                  </c:pt>
                  <c:pt idx="6">
                    <c:v>0.24815930036487799</c:v>
                  </c:pt>
                  <c:pt idx="7">
                    <c:v>0.20274266210353897</c:v>
                  </c:pt>
                  <c:pt idx="8">
                    <c:v>0.22098636915424497</c:v>
                  </c:pt>
                  <c:pt idx="9">
                    <c:v>0.18135118077918844</c:v>
                  </c:pt>
                  <c:pt idx="10">
                    <c:v>0.12981930645529405</c:v>
                  </c:pt>
                  <c:pt idx="11">
                    <c:v>9.8299663689728534E-2</c:v>
                  </c:pt>
                  <c:pt idx="12">
                    <c:v>8.5737731891296964E-2</c:v>
                  </c:pt>
                  <c:pt idx="13">
                    <c:v>9.9420210390923025E-2</c:v>
                  </c:pt>
                </c:numCache>
              </c:numRef>
            </c:minus>
            <c:spPr>
              <a:noFill/>
              <a:ln w="2540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'M number boxplot_10deg_7 Ma (2)'!$V$4:$AI$4</c:f>
              <c:numCache>
                <c:formatCode>General</c:formatCode>
                <c:ptCount val="14"/>
                <c:pt idx="0">
                  <c:v>4.1104986854738454</c:v>
                </c:pt>
                <c:pt idx="1">
                  <c:v>4.271339128535705</c:v>
                </c:pt>
                <c:pt idx="2">
                  <c:v>4.7269561744111686</c:v>
                </c:pt>
                <c:pt idx="3">
                  <c:v>4.9540178207113366</c:v>
                </c:pt>
                <c:pt idx="4">
                  <c:v>5.5177368224754026</c:v>
                </c:pt>
                <c:pt idx="5">
                  <c:v>5.7103514222042318</c:v>
                </c:pt>
                <c:pt idx="6">
                  <c:v>6.2437026947569105</c:v>
                </c:pt>
                <c:pt idx="7">
                  <c:v>6.8215300610931848</c:v>
                </c:pt>
                <c:pt idx="8">
                  <c:v>7.165679084660983</c:v>
                </c:pt>
                <c:pt idx="9">
                  <c:v>7.5948267057184875</c:v>
                </c:pt>
                <c:pt idx="10">
                  <c:v>8.1676554607189473</c:v>
                </c:pt>
                <c:pt idx="11">
                  <c:v>8.7143558296820487</c:v>
                </c:pt>
                <c:pt idx="12">
                  <c:v>9.0250101779071983</c:v>
                </c:pt>
                <c:pt idx="13">
                  <c:v>9.4832073086705133</c:v>
                </c:pt>
              </c:numCache>
            </c:numRef>
          </c:cat>
          <c:val>
            <c:numRef>
              <c:f>'M number boxplot_10deg_7 Ma (2)'!$V$15:$AI$15</c:f>
              <c:numCache>
                <c:formatCode>General</c:formatCode>
                <c:ptCount val="14"/>
                <c:pt idx="0">
                  <c:v>1.295858796353595</c:v>
                </c:pt>
                <c:pt idx="1">
                  <c:v>1.2517999308698351</c:v>
                </c:pt>
                <c:pt idx="2">
                  <c:v>1.1839546654772701</c:v>
                </c:pt>
                <c:pt idx="3">
                  <c:v>1.1135098228767148</c:v>
                </c:pt>
                <c:pt idx="4">
                  <c:v>1.1931751095254501</c:v>
                </c:pt>
                <c:pt idx="5">
                  <c:v>1.08680436858942</c:v>
                </c:pt>
                <c:pt idx="6">
                  <c:v>0.998759869798311</c:v>
                </c:pt>
                <c:pt idx="7">
                  <c:v>0.897147555965919</c:v>
                </c:pt>
                <c:pt idx="8">
                  <c:v>0.78227059598745197</c:v>
                </c:pt>
                <c:pt idx="9">
                  <c:v>0.83946098264686442</c:v>
                </c:pt>
                <c:pt idx="10">
                  <c:v>0.90591715714077403</c:v>
                </c:pt>
                <c:pt idx="11">
                  <c:v>0.80898996659134448</c:v>
                </c:pt>
                <c:pt idx="12">
                  <c:v>0.67746324039455397</c:v>
                </c:pt>
                <c:pt idx="13">
                  <c:v>0.51511900554498302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77-4E9E-8E23-1E6965EA5BC0}"/>
            </c:ext>
          </c:extLst>
        </c:ser>
        <c:ser>
          <c:idx val="1"/>
          <c:order val="1"/>
          <c:tx>
            <c:strRef>
              <c:f>'M number boxplot_10deg_7 Ma (2)'!$U$16</c:f>
              <c:strCache>
                <c:ptCount val="1"/>
                <c:pt idx="0">
                  <c:v>lower</c:v>
                </c:pt>
              </c:strCache>
            </c:strRef>
          </c:tx>
          <c:spPr>
            <a:noFill/>
            <a:ln w="25400">
              <a:solidFill>
                <a:schemeClr val="tx1"/>
              </a:solidFill>
            </a:ln>
            <a:effectLst/>
          </c:spPr>
          <c:invertIfNegative val="0"/>
          <c:cat>
            <c:numRef>
              <c:f>'M number boxplot_10deg_7 Ma (2)'!$V$4:$AI$4</c:f>
              <c:numCache>
                <c:formatCode>General</c:formatCode>
                <c:ptCount val="14"/>
                <c:pt idx="0">
                  <c:v>4.1104986854738454</c:v>
                </c:pt>
                <c:pt idx="1">
                  <c:v>4.271339128535705</c:v>
                </c:pt>
                <c:pt idx="2">
                  <c:v>4.7269561744111686</c:v>
                </c:pt>
                <c:pt idx="3">
                  <c:v>4.9540178207113366</c:v>
                </c:pt>
                <c:pt idx="4">
                  <c:v>5.5177368224754026</c:v>
                </c:pt>
                <c:pt idx="5">
                  <c:v>5.7103514222042318</c:v>
                </c:pt>
                <c:pt idx="6">
                  <c:v>6.2437026947569105</c:v>
                </c:pt>
                <c:pt idx="7">
                  <c:v>6.8215300610931848</c:v>
                </c:pt>
                <c:pt idx="8">
                  <c:v>7.165679084660983</c:v>
                </c:pt>
                <c:pt idx="9">
                  <c:v>7.5948267057184875</c:v>
                </c:pt>
                <c:pt idx="10">
                  <c:v>8.1676554607189473</c:v>
                </c:pt>
                <c:pt idx="11">
                  <c:v>8.7143558296820487</c:v>
                </c:pt>
                <c:pt idx="12">
                  <c:v>9.0250101779071983</c:v>
                </c:pt>
                <c:pt idx="13">
                  <c:v>9.4832073086705133</c:v>
                </c:pt>
              </c:numCache>
            </c:numRef>
          </c:cat>
          <c:val>
            <c:numRef>
              <c:f>'M number boxplot_10deg_7 Ma (2)'!$V$16:$AI$16</c:f>
              <c:numCache>
                <c:formatCode>General</c:formatCode>
                <c:ptCount val="14"/>
                <c:pt idx="0">
                  <c:v>0.143438560768405</c:v>
                </c:pt>
                <c:pt idx="1">
                  <c:v>0.13412958804695996</c:v>
                </c:pt>
                <c:pt idx="2">
                  <c:v>0.10009172607700489</c:v>
                </c:pt>
                <c:pt idx="3">
                  <c:v>0.10867603499917511</c:v>
                </c:pt>
                <c:pt idx="4">
                  <c:v>5.6780913582094694E-2</c:v>
                </c:pt>
                <c:pt idx="5">
                  <c:v>6.6591228667874924E-2</c:v>
                </c:pt>
                <c:pt idx="6">
                  <c:v>6.9678384931763815E-2</c:v>
                </c:pt>
                <c:pt idx="7">
                  <c:v>6.5642271327932544E-2</c:v>
                </c:pt>
                <c:pt idx="8">
                  <c:v>6.4407024601405571E-2</c:v>
                </c:pt>
                <c:pt idx="9">
                  <c:v>5.9156744695704089E-2</c:v>
                </c:pt>
                <c:pt idx="10">
                  <c:v>2.3219208567561544E-2</c:v>
                </c:pt>
                <c:pt idx="11">
                  <c:v>1.7863990426776555E-2</c:v>
                </c:pt>
                <c:pt idx="12">
                  <c:v>3.5688886706892076E-2</c:v>
                </c:pt>
                <c:pt idx="13">
                  <c:v>5.1070742233076949E-2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977-4E9E-8E23-1E6965EA5BC0}"/>
            </c:ext>
          </c:extLst>
        </c:ser>
        <c:ser>
          <c:idx val="2"/>
          <c:order val="2"/>
          <c:tx>
            <c:strRef>
              <c:f>'M number boxplot_10deg_7 Ma (2)'!$U$17</c:f>
              <c:strCache>
                <c:ptCount val="1"/>
                <c:pt idx="0">
                  <c:v>upper</c:v>
                </c:pt>
              </c:strCache>
            </c:strRef>
          </c:tx>
          <c:spPr>
            <a:noFill/>
            <a:ln w="25400">
              <a:solidFill>
                <a:sysClr val="windowText" lastClr="000000"/>
              </a:solidFill>
            </a:ln>
            <a:effectLst/>
          </c:spPr>
          <c:invertIfNegative val="0"/>
          <c:errBars>
            <c:errBarType val="plus"/>
            <c:errValType val="cust"/>
            <c:noEndCap val="0"/>
            <c:plus>
              <c:numRef>
                <c:f>'M number boxplot_10deg_7 Ma (2)'!$V$18:$AI$18</c:f>
                <c:numCache>
                  <c:formatCode>General</c:formatCode>
                  <c:ptCount val="14"/>
                  <c:pt idx="0">
                    <c:v>1.6124202035720181E-2</c:v>
                  </c:pt>
                  <c:pt idx="1">
                    <c:v>2.0396323005249961E-2</c:v>
                  </c:pt>
                  <c:pt idx="2">
                    <c:v>2.5133649039569939E-2</c:v>
                  </c:pt>
                  <c:pt idx="3">
                    <c:v>3.3815652525879925E-2</c:v>
                  </c:pt>
                  <c:pt idx="4">
                    <c:v>1.6660941564230036E-2</c:v>
                  </c:pt>
                  <c:pt idx="5">
                    <c:v>2.2272693682160005E-2</c:v>
                  </c:pt>
                  <c:pt idx="6">
                    <c:v>1.6981598455290126E-2</c:v>
                  </c:pt>
                  <c:pt idx="7">
                    <c:v>1.5340109551722048E-2</c:v>
                  </c:pt>
                  <c:pt idx="8">
                    <c:v>1.4482693166367078E-2</c:v>
                  </c:pt>
                  <c:pt idx="9">
                    <c:v>9.6315902602830405E-3</c:v>
                  </c:pt>
                  <c:pt idx="10">
                    <c:v>2.8088785611729561E-3</c:v>
                  </c:pt>
                  <c:pt idx="11">
                    <c:v>1.8349676629589862E-3</c:v>
                  </c:pt>
                  <c:pt idx="12">
                    <c:v>4.6576102484540138E-3</c:v>
                  </c:pt>
                  <c:pt idx="13">
                    <c:v>5.0468724082699978E-2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2540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'M number boxplot_10deg_7 Ma (2)'!$V$4:$AI$4</c:f>
              <c:numCache>
                <c:formatCode>General</c:formatCode>
                <c:ptCount val="14"/>
                <c:pt idx="0">
                  <c:v>4.1104986854738454</c:v>
                </c:pt>
                <c:pt idx="1">
                  <c:v>4.271339128535705</c:v>
                </c:pt>
                <c:pt idx="2">
                  <c:v>4.7269561744111686</c:v>
                </c:pt>
                <c:pt idx="3">
                  <c:v>4.9540178207113366</c:v>
                </c:pt>
                <c:pt idx="4">
                  <c:v>5.5177368224754026</c:v>
                </c:pt>
                <c:pt idx="5">
                  <c:v>5.7103514222042318</c:v>
                </c:pt>
                <c:pt idx="6">
                  <c:v>6.2437026947569105</c:v>
                </c:pt>
                <c:pt idx="7">
                  <c:v>6.8215300610931848</c:v>
                </c:pt>
                <c:pt idx="8">
                  <c:v>7.165679084660983</c:v>
                </c:pt>
                <c:pt idx="9">
                  <c:v>7.5948267057184875</c:v>
                </c:pt>
                <c:pt idx="10">
                  <c:v>8.1676554607189473</c:v>
                </c:pt>
                <c:pt idx="11">
                  <c:v>8.7143558296820487</c:v>
                </c:pt>
                <c:pt idx="12">
                  <c:v>9.0250101779071983</c:v>
                </c:pt>
                <c:pt idx="13">
                  <c:v>9.4832073086705133</c:v>
                </c:pt>
              </c:numCache>
            </c:numRef>
          </c:cat>
          <c:val>
            <c:numRef>
              <c:f>'M number boxplot_10deg_7 Ma (2)'!$V$17:$AI$17</c:f>
              <c:numCache>
                <c:formatCode>General</c:formatCode>
                <c:ptCount val="14"/>
                <c:pt idx="0">
                  <c:v>8.7530135007019894E-2</c:v>
                </c:pt>
                <c:pt idx="1">
                  <c:v>5.8657247957234926E-2</c:v>
                </c:pt>
                <c:pt idx="2">
                  <c:v>7.8719553565794964E-2</c:v>
                </c:pt>
                <c:pt idx="3">
                  <c:v>6.9795182024350089E-2</c:v>
                </c:pt>
                <c:pt idx="4">
                  <c:v>3.4992567275165198E-2</c:v>
                </c:pt>
                <c:pt idx="5">
                  <c:v>5.394032551029504E-2</c:v>
                </c:pt>
                <c:pt idx="6">
                  <c:v>3.5585863803545115E-2</c:v>
                </c:pt>
                <c:pt idx="7">
                  <c:v>3.6842938379596513E-2</c:v>
                </c:pt>
                <c:pt idx="8">
                  <c:v>4.9012651437537413E-2</c:v>
                </c:pt>
                <c:pt idx="9">
                  <c:v>3.4830231236602449E-2</c:v>
                </c:pt>
                <c:pt idx="10">
                  <c:v>9.9765755913514553E-3</c:v>
                </c:pt>
                <c:pt idx="11">
                  <c:v>6.7595322707110217E-3</c:v>
                </c:pt>
                <c:pt idx="12">
                  <c:v>1.1825569948590964E-2</c:v>
                </c:pt>
                <c:pt idx="13">
                  <c:v>4.3784560996390054E-2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977-4E9E-8E23-1E6965EA5B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80450831"/>
        <c:axId val="584903103"/>
      </c:barChart>
      <c:lineChart>
        <c:grouping val="standard"/>
        <c:varyColors val="0"/>
        <c:ser>
          <c:idx val="3"/>
          <c:order val="3"/>
          <c:tx>
            <c:v>P(re-entrant jet)</c:v>
          </c:tx>
          <c:spPr>
            <a:ln w="25400" cap="rnd">
              <a:solidFill>
                <a:schemeClr val="tx1">
                  <a:alpha val="50000"/>
                </a:schemeClr>
              </a:solidFill>
              <a:round/>
            </a:ln>
            <a:effectLst/>
          </c:spPr>
          <c:marker>
            <c:symbol val="circle"/>
            <c:size val="10"/>
            <c:spPr>
              <a:noFill/>
              <a:ln w="38100">
                <a:solidFill>
                  <a:schemeClr val="tx1"/>
                </a:solidFill>
              </a:ln>
              <a:effectLst/>
            </c:spPr>
          </c:marker>
          <c:dPt>
            <c:idx val="10"/>
            <c:marker>
              <c:symbol val="circle"/>
              <c:size val="10"/>
              <c:spPr>
                <a:noFill/>
                <a:ln w="38100">
                  <a:noFill/>
                </a:ln>
                <a:effectLst/>
              </c:spPr>
            </c:marker>
            <c:bubble3D val="0"/>
            <c:spPr>
              <a:ln w="25400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4-F977-4E9E-8E23-1E6965EA5BC0}"/>
              </c:ext>
            </c:extLst>
          </c:dPt>
          <c:dPt>
            <c:idx val="11"/>
            <c:marker>
              <c:symbol val="circle"/>
              <c:size val="10"/>
              <c:spPr>
                <a:noFill/>
                <a:ln w="38100">
                  <a:noFill/>
                </a:ln>
                <a:effectLst/>
              </c:spPr>
            </c:marker>
            <c:bubble3D val="0"/>
            <c:spPr>
              <a:ln w="25400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6-F977-4E9E-8E23-1E6965EA5BC0}"/>
              </c:ext>
            </c:extLst>
          </c:dPt>
          <c:val>
            <c:numRef>
              <c:f>[2]Sheet1!$S$8:$S$19</c:f>
              <c:numCache>
                <c:formatCode>General</c:formatCode>
                <c:ptCount val="12"/>
                <c:pt idx="0">
                  <c:v>0.2</c:v>
                </c:pt>
                <c:pt idx="1">
                  <c:v>0.15789473684210525</c:v>
                </c:pt>
                <c:pt idx="2">
                  <c:v>0.20833333333333334</c:v>
                </c:pt>
                <c:pt idx="3">
                  <c:v>0.2857142857142857</c:v>
                </c:pt>
                <c:pt idx="4">
                  <c:v>0.35</c:v>
                </c:pt>
                <c:pt idx="5">
                  <c:v>0.39130434782608697</c:v>
                </c:pt>
                <c:pt idx="6">
                  <c:v>0.40740740740740738</c:v>
                </c:pt>
                <c:pt idx="7">
                  <c:v>0.46153846153846156</c:v>
                </c:pt>
                <c:pt idx="8">
                  <c:v>0.5357142857142857</c:v>
                </c:pt>
                <c:pt idx="9">
                  <c:v>0.6</c:v>
                </c:pt>
                <c:pt idx="10">
                  <c:v>0.6428571428571429</c:v>
                </c:pt>
                <c:pt idx="11">
                  <c:v>0.7592592592592593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F977-4E9E-8E23-1E6965EA5BC0}"/>
            </c:ext>
          </c:extLst>
        </c:ser>
        <c:ser>
          <c:idx val="4"/>
          <c:order val="4"/>
          <c:tx>
            <c:v>P(shockwaves)</c:v>
          </c:tx>
          <c:spPr>
            <a:ln w="25400" cap="rnd">
              <a:solidFill>
                <a:schemeClr val="tx1">
                  <a:alpha val="50000"/>
                </a:schemeClr>
              </a:solidFill>
              <a:round/>
            </a:ln>
            <a:effectLst/>
          </c:spPr>
          <c:marker>
            <c:symbol val="square"/>
            <c:size val="10"/>
            <c:spPr>
              <a:noFill/>
              <a:ln w="38100">
                <a:solidFill>
                  <a:schemeClr val="tx1"/>
                </a:solidFill>
              </a:ln>
              <a:effectLst/>
            </c:spPr>
          </c:marker>
          <c:dPt>
            <c:idx val="10"/>
            <c:marker>
              <c:symbol val="none"/>
            </c:marker>
            <c:bubble3D val="0"/>
            <c:spPr>
              <a:ln w="25400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F977-4E9E-8E23-1E6965EA5BC0}"/>
              </c:ext>
            </c:extLst>
          </c:dPt>
          <c:dPt>
            <c:idx val="11"/>
            <c:marker>
              <c:symbol val="none"/>
            </c:marker>
            <c:bubble3D val="0"/>
            <c:spPr>
              <a:ln w="25400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B-F977-4E9E-8E23-1E6965EA5BC0}"/>
              </c:ext>
            </c:extLst>
          </c:dPt>
          <c:val>
            <c:numRef>
              <c:f>[2]Sheet1!$T$8:$T$19</c:f>
              <c:numCache>
                <c:formatCode>General</c:formatCode>
                <c:ptCount val="12"/>
                <c:pt idx="0">
                  <c:v>0.8</c:v>
                </c:pt>
                <c:pt idx="1">
                  <c:v>0.84210526315789469</c:v>
                </c:pt>
                <c:pt idx="2">
                  <c:v>0.79166666666666663</c:v>
                </c:pt>
                <c:pt idx="3">
                  <c:v>0.7142857142857143</c:v>
                </c:pt>
                <c:pt idx="4">
                  <c:v>0.65</c:v>
                </c:pt>
                <c:pt idx="5">
                  <c:v>0.60869565217391308</c:v>
                </c:pt>
                <c:pt idx="6">
                  <c:v>0.59259259259259256</c:v>
                </c:pt>
                <c:pt idx="7">
                  <c:v>0.53846153846153844</c:v>
                </c:pt>
                <c:pt idx="8">
                  <c:v>0.4642857142857143</c:v>
                </c:pt>
                <c:pt idx="9">
                  <c:v>0.4</c:v>
                </c:pt>
                <c:pt idx="10">
                  <c:v>0.35714285714285715</c:v>
                </c:pt>
                <c:pt idx="11">
                  <c:v>0.24074074074074073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F977-4E9E-8E23-1E6965EA5B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8094159"/>
        <c:axId val="75948319"/>
      </c:lineChart>
      <c:catAx>
        <c:axId val="580450831"/>
        <c:scaling>
          <c:orientation val="minMax"/>
        </c:scaling>
        <c:delete val="0"/>
        <c:axPos val="b"/>
        <c:numFmt formatCode="#,##0.0" sourceLinked="0"/>
        <c:majorTickMark val="out"/>
        <c:minorTickMark val="out"/>
        <c:tickLblPos val="nextTo"/>
        <c:spPr>
          <a:noFill/>
          <a:ln w="254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4903103"/>
        <c:crosses val="autoZero"/>
        <c:auto val="1"/>
        <c:lblAlgn val="ctr"/>
        <c:lblOffset val="100"/>
        <c:noMultiLvlLbl val="0"/>
      </c:catAx>
      <c:valAx>
        <c:axId val="584903103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254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0450831"/>
        <c:crosses val="autoZero"/>
        <c:crossBetween val="between"/>
      </c:valAx>
      <c:valAx>
        <c:axId val="75948319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 w="254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094159"/>
        <c:crosses val="max"/>
        <c:crossBetween val="between"/>
      </c:valAx>
      <c:catAx>
        <c:axId val="78094159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75948319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r"/>
      <c:legendEntry>
        <c:idx val="0"/>
        <c:delete val="1"/>
      </c:legendEntry>
      <c:legendEntry>
        <c:idx val="1"/>
        <c:delete val="1"/>
      </c:legendEntry>
      <c:legendEntry>
        <c:idx val="2"/>
        <c:delete val="1"/>
      </c:legendEntry>
      <c:layout>
        <c:manualLayout>
          <c:xMode val="edge"/>
          <c:yMode val="edge"/>
          <c:x val="0.65107576030418202"/>
          <c:y val="6.1271245203938549E-2"/>
          <c:w val="0.29388853036434803"/>
          <c:h val="0.1833133333333333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b="1"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0.64389</cdr:x>
      <cdr:y>0.10576</cdr:y>
    </cdr:from>
    <cdr:to>
      <cdr:x>0.64389</cdr:x>
      <cdr:y>0.90195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1FD44EFC-0CDB-407C-9D09-49903079B539}"/>
            </a:ext>
          </a:extLst>
        </cdr:cNvPr>
        <cdr:cNvCxnSpPr/>
      </cdr:nvCxnSpPr>
      <cdr:spPr>
        <a:xfrm xmlns:a="http://schemas.openxmlformats.org/drawingml/2006/main" flipV="1">
          <a:off x="3736586" y="380726"/>
          <a:ext cx="0" cy="2866293"/>
        </a:xfrm>
        <a:prstGeom xmlns:a="http://schemas.openxmlformats.org/drawingml/2006/main" prst="line">
          <a:avLst/>
        </a:prstGeom>
        <a:ln xmlns:a="http://schemas.openxmlformats.org/drawingml/2006/main">
          <a:prstDash val="dash"/>
        </a:ln>
      </cdr:spPr>
      <cdr:style>
        <a:lnRef xmlns:a="http://schemas.openxmlformats.org/drawingml/2006/main" idx="3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2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0.45754</cdr:x>
      <cdr:y>0.10576</cdr:y>
    </cdr:from>
    <cdr:to>
      <cdr:x>0.45754</cdr:x>
      <cdr:y>0.90195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454A730C-CA03-4035-8140-0BC38403B3D4}"/>
            </a:ext>
          </a:extLst>
        </cdr:cNvPr>
        <cdr:cNvCxnSpPr/>
      </cdr:nvCxnSpPr>
      <cdr:spPr>
        <a:xfrm xmlns:a="http://schemas.openxmlformats.org/drawingml/2006/main" flipV="1">
          <a:off x="2655132" y="380726"/>
          <a:ext cx="0" cy="2866293"/>
        </a:xfrm>
        <a:prstGeom xmlns:a="http://schemas.openxmlformats.org/drawingml/2006/main" prst="line">
          <a:avLst/>
        </a:prstGeom>
        <a:ln xmlns:a="http://schemas.openxmlformats.org/drawingml/2006/main">
          <a:prstDash val="dash"/>
        </a:ln>
      </cdr:spPr>
      <cdr:style>
        <a:lnRef xmlns:a="http://schemas.openxmlformats.org/drawingml/2006/main" idx="3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2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0.30603</cdr:x>
      <cdr:y>0.10576</cdr:y>
    </cdr:from>
    <cdr:to>
      <cdr:x>0.30603</cdr:x>
      <cdr:y>0.90195</cdr:y>
    </cdr:to>
    <cdr:cxnSp macro="">
      <cdr:nvCxnSpPr>
        <cdr:cNvPr id="5" name="Straight Connector 4">
          <a:extLst xmlns:a="http://schemas.openxmlformats.org/drawingml/2006/main">
            <a:ext uri="{FF2B5EF4-FFF2-40B4-BE49-F238E27FC236}">
              <a16:creationId xmlns:a16="http://schemas.microsoft.com/office/drawing/2014/main" id="{80F6FBB2-3BCD-4C8A-9BC7-9653B933096F}"/>
            </a:ext>
          </a:extLst>
        </cdr:cNvPr>
        <cdr:cNvCxnSpPr/>
      </cdr:nvCxnSpPr>
      <cdr:spPr>
        <a:xfrm xmlns:a="http://schemas.openxmlformats.org/drawingml/2006/main" flipV="1">
          <a:off x="1775901" y="380726"/>
          <a:ext cx="0" cy="2866293"/>
        </a:xfrm>
        <a:prstGeom xmlns:a="http://schemas.openxmlformats.org/drawingml/2006/main" prst="line">
          <a:avLst/>
        </a:prstGeom>
        <a:ln xmlns:a="http://schemas.openxmlformats.org/drawingml/2006/main">
          <a:prstDash val="dash"/>
        </a:ln>
      </cdr:spPr>
      <cdr:style>
        <a:lnRef xmlns:a="http://schemas.openxmlformats.org/drawingml/2006/main" idx="3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2">
          <a:schemeClr val="accent2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E7D9E7-DB04-44F0-834F-3222407D9947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D505C6-D561-4A35-A70C-1F03A6B8CC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829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87855E-C544-474A-8A3C-6BDA9A9F9C6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2011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GB" dirty="0"/>
              <a:t>Classic re-entrant jet</a:t>
            </a:r>
          </a:p>
          <a:p>
            <a:pPr marL="171450" indent="-171450">
              <a:buFontTx/>
              <a:buChar char="-"/>
            </a:pPr>
            <a:r>
              <a:rPr lang="en-GB" dirty="0"/>
              <a:t>Bubbly shocks</a:t>
            </a:r>
          </a:p>
          <a:p>
            <a:pPr marL="171450" indent="-171450">
              <a:buFontTx/>
              <a:buChar char="-"/>
            </a:pPr>
            <a:r>
              <a:rPr lang="en-GB" dirty="0"/>
              <a:t>Probability of each varies with cavity Mach number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D505C6-D561-4A35-A70C-1F03A6B8CC3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72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GB" dirty="0"/>
              <a:t>Classic re-entrant jet</a:t>
            </a:r>
          </a:p>
          <a:p>
            <a:pPr marL="171450" indent="-171450">
              <a:buFontTx/>
              <a:buChar char="-"/>
            </a:pPr>
            <a:r>
              <a:rPr lang="en-GB" dirty="0"/>
              <a:t>Bubbly shocks</a:t>
            </a:r>
          </a:p>
          <a:p>
            <a:pPr marL="171450" indent="-171450">
              <a:buFontTx/>
              <a:buChar char="-"/>
            </a:pPr>
            <a:r>
              <a:rPr lang="en-GB" dirty="0"/>
              <a:t>Probability of each varies with cavity Mach number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D505C6-D561-4A35-A70C-1F03A6B8CC3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2476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void fraction is important to understand the internal characteristics of the cavity. Particularly, from understanding the Mach number in the cavity.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D505C6-D561-4A35-A70C-1F03A6B8CC3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252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8AC0B3B-0651-0941-A1FA-9888F8C21B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3005958"/>
            <a:ext cx="12192000" cy="1407894"/>
          </a:xfrm>
          <a:prstGeom prst="rect">
            <a:avLst/>
          </a:prstGeom>
        </p:spPr>
        <p:txBody>
          <a:bodyPr anchor="b"/>
          <a:lstStyle>
            <a:lvl1pPr algn="ctr">
              <a:defRPr sz="48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Title Slide 3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9C69A87-9049-B547-A73E-B8B4DF77F59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14600" y="4812619"/>
            <a:ext cx="7162800" cy="99098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SUBTITLE/TAGLINE</a:t>
            </a:r>
          </a:p>
        </p:txBody>
      </p:sp>
    </p:spTree>
    <p:extLst>
      <p:ext uri="{BB962C8B-B14F-4D97-AF65-F5344CB8AC3E}">
        <p14:creationId xmlns:p14="http://schemas.microsoft.com/office/powerpoint/2010/main" val="597528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2B26F-4BB2-DEDE-3804-4793DEA28E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CEC614-E521-5F72-A765-44BA271FDC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F64B63-3052-56EE-0607-869998688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F6EA9-C2FA-46B2-B611-E7242E5A40F1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FCA788-61D5-DCC8-CE29-CFD1C7FE1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566E63-ED64-0C2B-902A-B8750E52A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ED964-E628-40FE-A002-6BB53EFC69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50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DBD6181-79F8-4F81-8CA2-76405FBA71BB}"/>
              </a:ext>
            </a:extLst>
          </p:cNvPr>
          <p:cNvSpPr/>
          <p:nvPr/>
        </p:nvSpPr>
        <p:spPr>
          <a:xfrm>
            <a:off x="263525" y="908050"/>
            <a:ext cx="11664949" cy="568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tkinson Hyperlegible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11FECBE-7F2E-A244-8F06-AF3BB9BB365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63525" y="73357"/>
            <a:ext cx="11157151" cy="587590"/>
          </a:xfrm>
          <a:prstGeom prst="rect">
            <a:avLst/>
          </a:prstGeom>
        </p:spPr>
        <p:txBody>
          <a:bodyPr anchor="ctr"/>
          <a:lstStyle>
            <a:lvl1pPr algn="ctr">
              <a:defRPr sz="3600" b="0">
                <a:solidFill>
                  <a:srgbClr val="FFCB05"/>
                </a:solidFill>
                <a:latin typeface="+mn-lt"/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04E4369A-837A-B34E-AB83-109EFB99D88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1475" y="1016000"/>
            <a:ext cx="11449049" cy="54737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Content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C186C50-8FFD-7347-8887-535491AC5A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93166" y="6602388"/>
            <a:ext cx="974834" cy="247103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A0DA9BCB-A5D0-42CB-AEC9-EDEE6AE61398}" type="datetime1">
              <a:rPr lang="en-US" smtClean="0"/>
              <a:t>11/25/2024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E9C16E7-4A5A-4B4E-BA20-0C4254836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0" y="6595237"/>
            <a:ext cx="7819697" cy="24710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677279D-D2B1-9448-9829-8902CDD5D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9015" y="6597650"/>
            <a:ext cx="1135117" cy="247103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B72E91CA-9B22-2844-8E94-2A762C5288E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175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0">
          <p15:clr>
            <a:srgbClr val="FBAE40"/>
          </p15:clr>
        </p15:guide>
        <p15:guide id="2" orient="horz" pos="4088">
          <p15:clr>
            <a:srgbClr val="FBAE40"/>
          </p15:clr>
        </p15:guide>
        <p15:guide id="3" pos="234">
          <p15:clr>
            <a:srgbClr val="FBAE40"/>
          </p15:clr>
        </p15:guide>
        <p15:guide id="4" pos="744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11FECBE-7F2E-A244-8F06-AF3BB9BB365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63525" y="73357"/>
            <a:ext cx="11157151" cy="587590"/>
          </a:xfrm>
          <a:prstGeom prst="rect">
            <a:avLst/>
          </a:prstGeom>
        </p:spPr>
        <p:txBody>
          <a:bodyPr anchor="ctr"/>
          <a:lstStyle>
            <a:lvl1pPr algn="ctr">
              <a:defRPr sz="3600" b="0">
                <a:solidFill>
                  <a:srgbClr val="FFCB05"/>
                </a:solidFill>
                <a:latin typeface="+mn-lt"/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C186C50-8FFD-7347-8887-535491AC5A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93166" y="6602388"/>
            <a:ext cx="974834" cy="247103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A0DA9BCB-A5D0-42CB-AEC9-EDEE6AE61398}" type="datetime1">
              <a:rPr lang="en-US" smtClean="0"/>
              <a:t>11/25/2024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E9C16E7-4A5A-4B4E-BA20-0C4254836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0" y="6595237"/>
            <a:ext cx="7819697" cy="24710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677279D-D2B1-9448-9829-8902CDD5D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9015" y="6597650"/>
            <a:ext cx="1135117" cy="247103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B72E91CA-9B22-2844-8E94-2A762C5288E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7248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0">
          <p15:clr>
            <a:srgbClr val="FBAE40"/>
          </p15:clr>
        </p15:guide>
        <p15:guide id="2" orient="horz" pos="4088">
          <p15:clr>
            <a:srgbClr val="FBAE40"/>
          </p15:clr>
        </p15:guide>
        <p15:guide id="3" pos="234">
          <p15:clr>
            <a:srgbClr val="FBAE40"/>
          </p15:clr>
        </p15:guide>
        <p15:guide id="4" pos="7446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26AE793-216F-9043-A865-4A7387AA81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860" b="47968"/>
          <a:stretch/>
        </p:blipFill>
        <p:spPr>
          <a:xfrm>
            <a:off x="0" y="4445876"/>
            <a:ext cx="12192000" cy="24121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A1A8D0-A3C8-B248-8599-C115BE86BC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6848" y="4623238"/>
            <a:ext cx="1930400" cy="20574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62719F2-9F25-264A-A7EB-37BBAC79DE4E}"/>
              </a:ext>
            </a:extLst>
          </p:cNvPr>
          <p:cNvSpPr txBox="1">
            <a:spLocks/>
          </p:cNvSpPr>
          <p:nvPr/>
        </p:nvSpPr>
        <p:spPr>
          <a:xfrm>
            <a:off x="1524000" y="3005958"/>
            <a:ext cx="9144000" cy="1407894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Title Slide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921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69182FB-89B5-4CE9-854A-F7C95AAAF8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BD5C693-EC77-4D1B-9747-D5886E66CDBB}"/>
              </a:ext>
            </a:extLst>
          </p:cNvPr>
          <p:cNvSpPr/>
          <p:nvPr/>
        </p:nvSpPr>
        <p:spPr>
          <a:xfrm>
            <a:off x="0" y="-1"/>
            <a:ext cx="12192000" cy="657225"/>
          </a:xfrm>
          <a:prstGeom prst="rect">
            <a:avLst/>
          </a:prstGeom>
          <a:solidFill>
            <a:srgbClr val="0028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467D9E-ED8E-E469-0534-F0130787273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</a:blip>
          <a:srcRect l="6750" t="6687" r="5876" b="35512"/>
          <a:stretch/>
        </p:blipFill>
        <p:spPr>
          <a:xfrm>
            <a:off x="11649075" y="158115"/>
            <a:ext cx="413385" cy="29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400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64">
          <p15:clr>
            <a:srgbClr val="F26B43"/>
          </p15:clr>
        </p15:guide>
        <p15:guide id="2" pos="3840">
          <p15:clr>
            <a:srgbClr val="F26B43"/>
          </p15:clr>
        </p15:guide>
        <p15:guide id="3" pos="166">
          <p15:clr>
            <a:srgbClr val="F26B43"/>
          </p15:clr>
        </p15:guide>
        <p15:guide id="4" pos="7514">
          <p15:clr>
            <a:srgbClr val="F26B43"/>
          </p15:clr>
        </p15:guide>
        <p15:guide id="5" orient="horz" pos="414">
          <p15:clr>
            <a:srgbClr val="F26B43"/>
          </p15:clr>
        </p15:guide>
        <p15:guide id="6" orient="horz" pos="572">
          <p15:clr>
            <a:srgbClr val="F26B43"/>
          </p15:clr>
        </p15:guide>
        <p15:guide id="7" orient="horz" pos="415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4.mp4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4.xml"/><Relationship Id="rId10" Type="http://schemas.openxmlformats.org/officeDocument/2006/relationships/chart" Target="../charts/chart1.xml"/><Relationship Id="rId4" Type="http://schemas.openxmlformats.org/officeDocument/2006/relationships/video" Target="../media/media4.mp4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41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3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3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3.png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3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0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39.png"/><Relationship Id="rId5" Type="http://schemas.openxmlformats.org/officeDocument/2006/relationships/image" Target="../media/image24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3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6.pn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45.png"/><Relationship Id="rId5" Type="http://schemas.openxmlformats.org/officeDocument/2006/relationships/image" Target="../media/image24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10.mp4"/><Relationship Id="rId7" Type="http://schemas.openxmlformats.org/officeDocument/2006/relationships/image" Target="../media/image41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10.mp4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3" Type="http://schemas.openxmlformats.org/officeDocument/2006/relationships/image" Target="../media/image160.png"/><Relationship Id="rId7" Type="http://schemas.openxmlformats.org/officeDocument/2006/relationships/image" Target="../media/image20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0.png"/><Relationship Id="rId11" Type="http://schemas.openxmlformats.org/officeDocument/2006/relationships/image" Target="../media/image260.png"/><Relationship Id="rId5" Type="http://schemas.openxmlformats.org/officeDocument/2006/relationships/image" Target="../media/image220.png"/><Relationship Id="rId10" Type="http://schemas.openxmlformats.org/officeDocument/2006/relationships/image" Target="../media/image250.png"/><Relationship Id="rId4" Type="http://schemas.openxmlformats.org/officeDocument/2006/relationships/image" Target="../media/image170.png"/><Relationship Id="rId9" Type="http://schemas.openxmlformats.org/officeDocument/2006/relationships/image" Target="../media/image24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microsoft.com/office/2007/relationships/media" Target="../media/media12.avi"/><Relationship Id="rId7" Type="http://schemas.openxmlformats.org/officeDocument/2006/relationships/image" Target="../media/image43.jpg"/><Relationship Id="rId2" Type="http://schemas.openxmlformats.org/officeDocument/2006/relationships/video" Target="../media/media11.avi"/><Relationship Id="rId1" Type="http://schemas.microsoft.com/office/2007/relationships/media" Target="../media/media11.avi"/><Relationship Id="rId6" Type="http://schemas.openxmlformats.org/officeDocument/2006/relationships/image" Target="../media/image42.jpg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211.png"/><Relationship Id="rId4" Type="http://schemas.openxmlformats.org/officeDocument/2006/relationships/video" Target="../media/media12.avi"/><Relationship Id="rId9" Type="http://schemas.openxmlformats.org/officeDocument/2006/relationships/image" Target="../media/image20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0.png"/><Relationship Id="rId4" Type="http://schemas.openxmlformats.org/officeDocument/2006/relationships/image" Target="../media/image14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0.png"/><Relationship Id="rId4" Type="http://schemas.openxmlformats.org/officeDocument/2006/relationships/image" Target="../media/image1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0.png"/><Relationship Id="rId4" Type="http://schemas.openxmlformats.org/officeDocument/2006/relationships/image" Target="../media/image1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0.png"/><Relationship Id="rId4" Type="http://schemas.openxmlformats.org/officeDocument/2006/relationships/image" Target="../media/image1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4.mp4"/><Relationship Id="rId7" Type="http://schemas.openxmlformats.org/officeDocument/2006/relationships/image" Target="../media/image1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4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B5EA8-7F5E-AEED-BE1B-6875ACFF3D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002060"/>
                </a:solidFill>
                <a:latin typeface="+mn-lt"/>
              </a:rPr>
              <a:t>Characterizing cavitating flow over a hydrofoil using X-ray densitometry</a:t>
            </a:r>
            <a:endParaRPr lang="en-US" sz="36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7E13F9-9308-9CAF-2DB7-67329DF23CB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sz="2000" b="1" dirty="0">
                <a:solidFill>
                  <a:srgbClr val="002060"/>
                </a:solidFill>
              </a:rPr>
              <a:t>Elijah Andrews</a:t>
            </a:r>
            <a:r>
              <a:rPr lang="en-GB" sz="2000" dirty="0">
                <a:solidFill>
                  <a:srgbClr val="002060"/>
                </a:solidFill>
              </a:rPr>
              <a:t>, Nick </a:t>
            </a:r>
            <a:r>
              <a:rPr lang="en-GB" sz="2000" dirty="0" err="1">
                <a:solidFill>
                  <a:srgbClr val="002060"/>
                </a:solidFill>
              </a:rPr>
              <a:t>Lucido</a:t>
            </a:r>
            <a:r>
              <a:rPr lang="en-GB" sz="2000" dirty="0">
                <a:solidFill>
                  <a:srgbClr val="002060"/>
                </a:solidFill>
              </a:rPr>
              <a:t>, Harish Ganesh, Steve </a:t>
            </a:r>
            <a:r>
              <a:rPr lang="en-GB" sz="2000" dirty="0" err="1">
                <a:solidFill>
                  <a:srgbClr val="002060"/>
                </a:solidFill>
              </a:rPr>
              <a:t>Ceccio</a:t>
            </a:r>
            <a:endParaRPr lang="en-GB" sz="2000" dirty="0">
              <a:solidFill>
                <a:srgbClr val="002060"/>
              </a:solidFill>
            </a:endParaRPr>
          </a:p>
          <a:p>
            <a:r>
              <a:rPr lang="en-GB" sz="2000" i="1" dirty="0">
                <a:solidFill>
                  <a:srgbClr val="002060"/>
                </a:solidFill>
              </a:rPr>
              <a:t>University of Michigan</a:t>
            </a:r>
            <a:endParaRPr lang="en-US" sz="2000" i="1" dirty="0">
              <a:solidFill>
                <a:srgbClr val="002060"/>
              </a:solidFill>
            </a:endParaRPr>
          </a:p>
        </p:txBody>
      </p:sp>
      <p:pic>
        <p:nvPicPr>
          <p:cNvPr id="7" name="void_fraction_processed">
            <a:hlinkClick r:id="" action="ppaction://media"/>
            <a:extLst>
              <a:ext uri="{FF2B5EF4-FFF2-40B4-BE49-F238E27FC236}">
                <a16:creationId xmlns:a16="http://schemas.microsoft.com/office/drawing/2014/main" id="{39FA89AF-18C7-4C2B-D036-076CE031FC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75995" y="152291"/>
            <a:ext cx="8440010" cy="20891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4F2222-1568-272F-C764-C87C27118A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002" y="4993796"/>
            <a:ext cx="1648012" cy="7514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27C74A-A60C-D653-1475-CBC4092582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288" y="4930558"/>
            <a:ext cx="2339373" cy="877934"/>
          </a:xfrm>
          <a:prstGeom prst="rect">
            <a:avLst/>
          </a:prstGeom>
        </p:spPr>
      </p:pic>
      <p:pic>
        <p:nvPicPr>
          <p:cNvPr id="10" name="Picture 2" descr="Naval Surface Warfare Center Carderock Division">
            <a:extLst>
              <a:ext uri="{FF2B5EF4-FFF2-40B4-BE49-F238E27FC236}">
                <a16:creationId xmlns:a16="http://schemas.microsoft.com/office/drawing/2014/main" id="{268B2B0D-5B1D-7A7C-F03E-4CE55E2415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28" b="22765"/>
          <a:stretch/>
        </p:blipFill>
        <p:spPr bwMode="auto">
          <a:xfrm>
            <a:off x="3671469" y="4930558"/>
            <a:ext cx="1662535" cy="877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E97618-D5D3-37BE-76BD-FB178F8B45C9}"/>
              </a:ext>
            </a:extLst>
          </p:cNvPr>
          <p:cNvSpPr txBox="1"/>
          <p:nvPr/>
        </p:nvSpPr>
        <p:spPr>
          <a:xfrm>
            <a:off x="107575" y="6295444"/>
            <a:ext cx="5820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APS DFD 2024 – Salt Lake City</a:t>
            </a:r>
          </a:p>
        </p:txBody>
      </p:sp>
    </p:spTree>
    <p:extLst>
      <p:ext uri="{BB962C8B-B14F-4D97-AF65-F5344CB8AC3E}">
        <p14:creationId xmlns:p14="http://schemas.microsoft.com/office/powerpoint/2010/main" val="2543757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5678A508-52B4-5FCC-41D8-671BE86A4FB9}"/>
              </a:ext>
            </a:extLst>
          </p:cNvPr>
          <p:cNvSpPr/>
          <p:nvPr/>
        </p:nvSpPr>
        <p:spPr>
          <a:xfrm>
            <a:off x="7292766" y="4865900"/>
            <a:ext cx="4635709" cy="1149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85B86A-4D23-761B-0629-9B22872BB33D}"/>
              </a:ext>
            </a:extLst>
          </p:cNvPr>
          <p:cNvSpPr/>
          <p:nvPr/>
        </p:nvSpPr>
        <p:spPr>
          <a:xfrm>
            <a:off x="263525" y="3397704"/>
            <a:ext cx="3937856" cy="26176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85930B9-2395-CB55-F0C5-F5511101EE87}"/>
              </a:ext>
            </a:extLst>
          </p:cNvPr>
          <p:cNvSpPr/>
          <p:nvPr/>
        </p:nvSpPr>
        <p:spPr>
          <a:xfrm>
            <a:off x="263525" y="908050"/>
            <a:ext cx="3937855" cy="23899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5D8AF3-44BA-FAF2-329B-A87F442FCE8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Mechanism probability depends on Mach number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A49619-A0EB-A318-AE44-715A420D2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E91CA-9B22-2844-8E94-2A762C5288E7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4" name="re-entrant">
            <a:hlinkClick r:id="" action="ppaction://media"/>
            <a:extLst>
              <a:ext uri="{FF2B5EF4-FFF2-40B4-BE49-F238E27FC236}">
                <a16:creationId xmlns:a16="http://schemas.microsoft.com/office/drawing/2014/main" id="{1CD5F9E1-387B-503A-5BF5-B5D2A9C80D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33315" t="3110" r="32877" b="62206"/>
          <a:stretch/>
        </p:blipFill>
        <p:spPr>
          <a:xfrm>
            <a:off x="389106" y="1249856"/>
            <a:ext cx="3708540" cy="1993499"/>
          </a:xfrm>
          <a:prstGeom prst="rect">
            <a:avLst/>
          </a:prstGeom>
        </p:spPr>
      </p:pic>
      <p:pic>
        <p:nvPicPr>
          <p:cNvPr id="5" name="shock">
            <a:hlinkClick r:id="" action="ppaction://media"/>
            <a:extLst>
              <a:ext uri="{FF2B5EF4-FFF2-40B4-BE49-F238E27FC236}">
                <a16:creationId xmlns:a16="http://schemas.microsoft.com/office/drawing/2014/main" id="{5D0E1806-67A2-EF8B-2586-E78B8A1B544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33444" t="2585" r="33099" b="62301"/>
          <a:stretch/>
        </p:blipFill>
        <p:spPr>
          <a:xfrm>
            <a:off x="371474" y="3765179"/>
            <a:ext cx="3726172" cy="204906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9AC371C-DFFF-9862-D95D-C98B6C3C2D8D}"/>
              </a:ext>
            </a:extLst>
          </p:cNvPr>
          <p:cNvSpPr/>
          <p:nvPr/>
        </p:nvSpPr>
        <p:spPr>
          <a:xfrm>
            <a:off x="4326962" y="913558"/>
            <a:ext cx="7601514" cy="38900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D82D536-CFA1-5826-2B66-6BD9BCE27690}"/>
              </a:ext>
            </a:extLst>
          </p:cNvPr>
          <p:cNvSpPr/>
          <p:nvPr/>
        </p:nvSpPr>
        <p:spPr>
          <a:xfrm>
            <a:off x="263526" y="6115049"/>
            <a:ext cx="11664950" cy="4832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94B438-D1AA-008B-89FB-EDC997655BBB}"/>
              </a:ext>
            </a:extLst>
          </p:cNvPr>
          <p:cNvSpPr txBox="1"/>
          <p:nvPr/>
        </p:nvSpPr>
        <p:spPr>
          <a:xfrm>
            <a:off x="285421" y="918949"/>
            <a:ext cx="1857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Re-entrant jets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344713-058E-9BF2-DFC3-82EF8E6A3C6E}"/>
              </a:ext>
            </a:extLst>
          </p:cNvPr>
          <p:cNvSpPr txBox="1"/>
          <p:nvPr/>
        </p:nvSpPr>
        <p:spPr>
          <a:xfrm>
            <a:off x="285421" y="3456481"/>
            <a:ext cx="2525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Bubbly shock waves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F01D66-789A-BAD9-8093-410FCD7D4EF1}"/>
              </a:ext>
            </a:extLst>
          </p:cNvPr>
          <p:cNvSpPr txBox="1"/>
          <p:nvPr/>
        </p:nvSpPr>
        <p:spPr>
          <a:xfrm>
            <a:off x="388332" y="6212694"/>
            <a:ext cx="114321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effectLst/>
              </a:rPr>
              <a:t>Bhatt, A., Ganesh, H., &amp; </a:t>
            </a:r>
            <a:r>
              <a:rPr lang="en-US" sz="1200" dirty="0" err="1">
                <a:effectLst/>
              </a:rPr>
              <a:t>Ceccio</a:t>
            </a:r>
            <a:r>
              <a:rPr lang="en-US" sz="1200" dirty="0">
                <a:effectLst/>
              </a:rPr>
              <a:t>, S. L. (2023). Partial cavity shedding on a hydrofoil resulting from re-entrant flow and bubbly shock waves. </a:t>
            </a:r>
            <a:r>
              <a:rPr lang="en-US" sz="1200" i="1" dirty="0">
                <a:effectLst/>
              </a:rPr>
              <a:t>Journal of Fluid Mechanics</a:t>
            </a:r>
            <a:r>
              <a:rPr lang="en-US" sz="1200" dirty="0">
                <a:effectLst/>
              </a:rPr>
              <a:t>, </a:t>
            </a:r>
            <a:r>
              <a:rPr lang="en-US" sz="1200" i="1" dirty="0">
                <a:effectLst/>
              </a:rPr>
              <a:t>957</a:t>
            </a:r>
            <a:r>
              <a:rPr lang="en-US" sz="1200" dirty="0">
                <a:effectLst/>
              </a:rPr>
              <a:t>, A28.</a:t>
            </a:r>
            <a:endParaRPr lang="en-US" sz="12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0A59B7A-4DC1-2CF3-1BF1-1E38F2A45F0A}"/>
              </a:ext>
            </a:extLst>
          </p:cNvPr>
          <p:cNvSpPr/>
          <p:nvPr/>
        </p:nvSpPr>
        <p:spPr>
          <a:xfrm>
            <a:off x="4326962" y="4865900"/>
            <a:ext cx="2857757" cy="1149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0AA97FC-7D35-864E-0E57-516ABD4FAA6E}"/>
                  </a:ext>
                </a:extLst>
              </p:cNvPr>
              <p:cNvSpPr txBox="1"/>
              <p:nvPr/>
            </p:nvSpPr>
            <p:spPr>
              <a:xfrm>
                <a:off x="5973363" y="5029825"/>
                <a:ext cx="7365065" cy="8783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den>
                      </m:f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𝑐𝑟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𝜂</m:t>
                          </m:r>
                        </m:sup>
                      </m:sSub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0AA97FC-7D35-864E-0E57-516ABD4FAA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3363" y="5029825"/>
                <a:ext cx="7365065" cy="87838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723691D1-CA68-474F-9E42-1CF113E95AE2}"/>
              </a:ext>
            </a:extLst>
          </p:cNvPr>
          <p:cNvGrpSpPr/>
          <p:nvPr/>
        </p:nvGrpSpPr>
        <p:grpSpPr>
          <a:xfrm>
            <a:off x="5299901" y="899455"/>
            <a:ext cx="5803105" cy="3617925"/>
            <a:chOff x="5829444" y="462994"/>
            <a:chExt cx="5803105" cy="3617925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400A928-35A2-8C46-8692-D6553DCC4213}"/>
                </a:ext>
              </a:extLst>
            </p:cNvPr>
            <p:cNvGrpSpPr/>
            <p:nvPr/>
          </p:nvGrpSpPr>
          <p:grpSpPr>
            <a:xfrm>
              <a:off x="5829444" y="462994"/>
              <a:ext cx="5803105" cy="3617925"/>
              <a:chOff x="5829444" y="462994"/>
              <a:chExt cx="5803105" cy="3617925"/>
            </a:xfrm>
          </p:grpSpPr>
          <p:graphicFrame>
            <p:nvGraphicFramePr>
              <p:cNvPr id="30" name="Chart 29">
                <a:extLst>
                  <a:ext uri="{FF2B5EF4-FFF2-40B4-BE49-F238E27FC236}">
                    <a16:creationId xmlns:a16="http://schemas.microsoft.com/office/drawing/2014/main" id="{C223468B-32FB-1C46-AB63-ECD1392EEFD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53762209"/>
                  </p:ext>
                </p:extLst>
              </p:nvPr>
            </p:nvGraphicFramePr>
            <p:xfrm>
              <a:off x="5829444" y="480919"/>
              <a:ext cx="5803105" cy="360000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10"/>
              </a:graphicData>
            </a:graphic>
          </p:graphicFrame>
          <p:sp>
            <p:nvSpPr>
              <p:cNvPr id="31" name="TextBox 10">
                <a:extLst>
                  <a:ext uri="{FF2B5EF4-FFF2-40B4-BE49-F238E27FC236}">
                    <a16:creationId xmlns:a16="http://schemas.microsoft.com/office/drawing/2014/main" id="{5E6A6F3B-99C1-1843-A6A0-2574FDE94A83}"/>
                  </a:ext>
                </a:extLst>
              </p:cNvPr>
              <p:cNvSpPr txBox="1"/>
              <p:nvPr/>
            </p:nvSpPr>
            <p:spPr>
              <a:xfrm>
                <a:off x="8477180" y="3329390"/>
                <a:ext cx="1011904" cy="3798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algn="ctr">
                  <a:lnSpc>
                    <a:spcPts val="700"/>
                  </a:lnSpc>
                </a:pPr>
                <a:r>
                  <a:rPr lang="en-IN" sz="1200" b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Re-entrant+</a:t>
                </a:r>
              </a:p>
              <a:p>
                <a:pPr algn="ctr">
                  <a:lnSpc>
                    <a:spcPts val="700"/>
                  </a:lnSpc>
                </a:pPr>
                <a:endParaRPr lang="en-IN" sz="12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>
                  <a:lnSpc>
                    <a:spcPts val="700"/>
                  </a:lnSpc>
                </a:pPr>
                <a:r>
                  <a:rPr lang="en-IN" sz="1200" b="1">
                    <a:latin typeface="Calibri" panose="020F0502020204030204" pitchFamily="34" charset="0"/>
                    <a:cs typeface="Calibri" panose="020F0502020204030204" pitchFamily="34" charset="0"/>
                  </a:rPr>
                  <a:t>Shocks</a:t>
                </a:r>
                <a:endParaRPr lang="en-IN" sz="1200" b="1"/>
              </a:p>
            </p:txBody>
          </p:sp>
          <p:sp>
            <p:nvSpPr>
              <p:cNvPr id="32" name="TextBox 11">
                <a:extLst>
                  <a:ext uri="{FF2B5EF4-FFF2-40B4-BE49-F238E27FC236}">
                    <a16:creationId xmlns:a16="http://schemas.microsoft.com/office/drawing/2014/main" id="{EC59095E-1D03-5940-AF31-3705A5731EA6}"/>
                  </a:ext>
                </a:extLst>
              </p:cNvPr>
              <p:cNvSpPr txBox="1"/>
              <p:nvPr/>
            </p:nvSpPr>
            <p:spPr>
              <a:xfrm>
                <a:off x="9861294" y="3247573"/>
                <a:ext cx="89388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algn="ctr"/>
                <a:r>
                  <a:rPr lang="en-IN" sz="1200" b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Oscillatory Cavity</a:t>
                </a:r>
                <a:endParaRPr lang="en-IN" sz="1200" b="1"/>
              </a:p>
            </p:txBody>
          </p:sp>
          <p:sp>
            <p:nvSpPr>
              <p:cNvPr id="33" name="TextBox 12">
                <a:extLst>
                  <a:ext uri="{FF2B5EF4-FFF2-40B4-BE49-F238E27FC236}">
                    <a16:creationId xmlns:a16="http://schemas.microsoft.com/office/drawing/2014/main" id="{C0EABE05-BBC6-884D-9ECC-1E98B4ACC71F}"/>
                  </a:ext>
                </a:extLst>
              </p:cNvPr>
              <p:cNvSpPr txBox="1"/>
              <p:nvPr/>
            </p:nvSpPr>
            <p:spPr>
              <a:xfrm>
                <a:off x="7583294" y="3247573"/>
                <a:ext cx="89388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algn="ctr"/>
                <a:r>
                  <a:rPr lang="en-IN" sz="1200" b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Shocks dominant</a:t>
                </a:r>
                <a:endParaRPr lang="en-IN" sz="1200" b="1"/>
              </a:p>
            </p:txBody>
          </p:sp>
          <p:sp>
            <p:nvSpPr>
              <p:cNvPr id="34" name="TextBox 13">
                <a:extLst>
                  <a:ext uri="{FF2B5EF4-FFF2-40B4-BE49-F238E27FC236}">
                    <a16:creationId xmlns:a16="http://schemas.microsoft.com/office/drawing/2014/main" id="{802846F9-6E22-9747-BBA2-8230AFB96ADA}"/>
                  </a:ext>
                </a:extLst>
              </p:cNvPr>
              <p:cNvSpPr txBox="1"/>
              <p:nvPr/>
            </p:nvSpPr>
            <p:spPr>
              <a:xfrm>
                <a:off x="6258189" y="3288481"/>
                <a:ext cx="126609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algn="ctr"/>
                <a:r>
                  <a:rPr lang="en-IN" sz="1200" b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Shocks + Cavitation at TE</a:t>
                </a:r>
                <a:endParaRPr lang="en-IN" sz="1200" b="1"/>
              </a:p>
            </p:txBody>
          </p:sp>
          <p:sp>
            <p:nvSpPr>
              <p:cNvPr id="35" name="TextBox 14">
                <a:extLst>
                  <a:ext uri="{FF2B5EF4-FFF2-40B4-BE49-F238E27FC236}">
                    <a16:creationId xmlns:a16="http://schemas.microsoft.com/office/drawing/2014/main" id="{4BD3E162-00B6-A84C-859B-4418BB5A97EC}"/>
                  </a:ext>
                </a:extLst>
              </p:cNvPr>
              <p:cNvSpPr txBox="1"/>
              <p:nvPr/>
            </p:nvSpPr>
            <p:spPr>
              <a:xfrm>
                <a:off x="6087907" y="462994"/>
                <a:ext cx="46590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r>
                  <a:rPr lang="en-IN" b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</a:t>
                </a:r>
                <a:endParaRPr lang="en-IN"/>
              </a:p>
            </p:txBody>
          </p:sp>
          <p:sp>
            <p:nvSpPr>
              <p:cNvPr id="36" name="TextBox 15">
                <a:extLst>
                  <a:ext uri="{FF2B5EF4-FFF2-40B4-BE49-F238E27FC236}">
                    <a16:creationId xmlns:a16="http://schemas.microsoft.com/office/drawing/2014/main" id="{B6F2C144-1732-D04B-92DA-EF7D02006D56}"/>
                  </a:ext>
                </a:extLst>
              </p:cNvPr>
              <p:cNvSpPr txBox="1"/>
              <p:nvPr/>
            </p:nvSpPr>
            <p:spPr>
              <a:xfrm>
                <a:off x="11120848" y="462994"/>
                <a:ext cx="46590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r>
                  <a:rPr lang="en-IN" b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</a:t>
                </a:r>
                <a:endParaRPr lang="en-IN"/>
              </a:p>
            </p:txBody>
          </p:sp>
        </p:grp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C6CDF16-5025-C146-925D-C0E1E13E02F8}"/>
                </a:ext>
              </a:extLst>
            </p:cNvPr>
            <p:cNvCxnSpPr>
              <a:cxnSpLocks/>
            </p:cNvCxnSpPr>
            <p:nvPr/>
          </p:nvCxnSpPr>
          <p:spPr>
            <a:xfrm>
              <a:off x="6247431" y="2117087"/>
              <a:ext cx="496203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1270F541-3D50-A731-7707-D962C609737E}"/>
              </a:ext>
            </a:extLst>
          </p:cNvPr>
          <p:cNvSpPr/>
          <p:nvPr/>
        </p:nvSpPr>
        <p:spPr>
          <a:xfrm>
            <a:off x="7775269" y="5513294"/>
            <a:ext cx="493059" cy="37214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18358BA-AD00-3A9D-B059-B377A4D17182}"/>
              </a:ext>
            </a:extLst>
          </p:cNvPr>
          <p:cNvSpPr/>
          <p:nvPr/>
        </p:nvSpPr>
        <p:spPr>
          <a:xfrm>
            <a:off x="9219011" y="5327224"/>
            <a:ext cx="357044" cy="37214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111BCAE-5C03-9D01-8CCB-D387718508BD}"/>
              </a:ext>
            </a:extLst>
          </p:cNvPr>
          <p:cNvSpPr/>
          <p:nvPr/>
        </p:nvSpPr>
        <p:spPr>
          <a:xfrm>
            <a:off x="10671132" y="5219700"/>
            <a:ext cx="842843" cy="47966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E305CB2-D3BC-69DD-038F-36C1EB72FF06}"/>
              </a:ext>
            </a:extLst>
          </p:cNvPr>
          <p:cNvSpPr/>
          <p:nvPr/>
        </p:nvSpPr>
        <p:spPr>
          <a:xfrm>
            <a:off x="10166605" y="5513294"/>
            <a:ext cx="439420" cy="237266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CD369FC-DEB0-7E14-9829-90F5FB105C0E}"/>
              </a:ext>
            </a:extLst>
          </p:cNvPr>
          <p:cNvSpPr/>
          <p:nvPr/>
        </p:nvSpPr>
        <p:spPr>
          <a:xfrm>
            <a:off x="8906256" y="5066198"/>
            <a:ext cx="318851" cy="372140"/>
          </a:xfrm>
          <a:prstGeom prst="rect">
            <a:avLst/>
          </a:prstGeom>
          <a:solidFill>
            <a:schemeClr val="accent6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3539C26-9F17-0943-BDB5-39ACA57239A8}"/>
              </a:ext>
            </a:extLst>
          </p:cNvPr>
          <p:cNvSpPr/>
          <p:nvPr/>
        </p:nvSpPr>
        <p:spPr>
          <a:xfrm>
            <a:off x="10380219" y="5066198"/>
            <a:ext cx="318851" cy="372140"/>
          </a:xfrm>
          <a:prstGeom prst="rect">
            <a:avLst/>
          </a:prstGeom>
          <a:solidFill>
            <a:schemeClr val="accent6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7ECB23E-F836-9B70-4988-03A7DB75E996}"/>
              </a:ext>
            </a:extLst>
          </p:cNvPr>
          <p:cNvSpPr/>
          <p:nvPr/>
        </p:nvSpPr>
        <p:spPr>
          <a:xfrm>
            <a:off x="8898615" y="5537916"/>
            <a:ext cx="318851" cy="372140"/>
          </a:xfrm>
          <a:prstGeom prst="rect">
            <a:avLst/>
          </a:prstGeom>
          <a:solidFill>
            <a:schemeClr val="accent5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D5FBF81-EBBA-1C61-2E43-19D5A659E6E9}"/>
              </a:ext>
            </a:extLst>
          </p:cNvPr>
          <p:cNvSpPr/>
          <p:nvPr/>
        </p:nvSpPr>
        <p:spPr>
          <a:xfrm>
            <a:off x="9874229" y="5537916"/>
            <a:ext cx="318851" cy="372140"/>
          </a:xfrm>
          <a:prstGeom prst="rect">
            <a:avLst/>
          </a:prstGeom>
          <a:solidFill>
            <a:schemeClr val="accent5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640D25C-AB18-0BC5-415D-8F7684A0FD17}"/>
              </a:ext>
            </a:extLst>
          </p:cNvPr>
          <p:cNvSpPr/>
          <p:nvPr/>
        </p:nvSpPr>
        <p:spPr>
          <a:xfrm>
            <a:off x="8251382" y="5513294"/>
            <a:ext cx="318851" cy="372140"/>
          </a:xfrm>
          <a:prstGeom prst="rect">
            <a:avLst/>
          </a:prstGeom>
          <a:solidFill>
            <a:srgbClr val="7030A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98115534-E5ED-D898-F7CA-1DE5E6ABA802}"/>
                  </a:ext>
                </a:extLst>
              </p:cNvPr>
              <p:cNvSpPr txBox="1"/>
              <p:nvPr/>
            </p:nvSpPr>
            <p:spPr>
              <a:xfrm>
                <a:off x="4475813" y="5166246"/>
                <a:ext cx="2518779" cy="5865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Mach number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98115534-E5ED-D898-F7CA-1DE5E6ABA8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5813" y="5166246"/>
                <a:ext cx="2518779" cy="586571"/>
              </a:xfrm>
              <a:prstGeom prst="rect">
                <a:avLst/>
              </a:prstGeom>
              <a:blipFill>
                <a:blip r:embed="rId11"/>
                <a:stretch>
                  <a:fillRect l="-1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Rectangle 47">
            <a:extLst>
              <a:ext uri="{FF2B5EF4-FFF2-40B4-BE49-F238E27FC236}">
                <a16:creationId xmlns:a16="http://schemas.microsoft.com/office/drawing/2014/main" id="{A02C0DD1-DE42-728F-818E-EE6F9FEB959A}"/>
              </a:ext>
            </a:extLst>
          </p:cNvPr>
          <p:cNvSpPr/>
          <p:nvPr/>
        </p:nvSpPr>
        <p:spPr>
          <a:xfrm>
            <a:off x="6564602" y="5496452"/>
            <a:ext cx="318851" cy="308866"/>
          </a:xfrm>
          <a:prstGeom prst="rect">
            <a:avLst/>
          </a:prstGeom>
          <a:solidFill>
            <a:srgbClr val="7030A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EE31C54-7623-EC87-D910-08DA4BC796BF}"/>
              </a:ext>
            </a:extLst>
          </p:cNvPr>
          <p:cNvSpPr/>
          <p:nvPr/>
        </p:nvSpPr>
        <p:spPr>
          <a:xfrm>
            <a:off x="5859624" y="1880206"/>
            <a:ext cx="4683968" cy="1390261"/>
          </a:xfrm>
          <a:custGeom>
            <a:avLst/>
            <a:gdLst>
              <a:gd name="connsiteX0" fmla="*/ 0 w 4683968"/>
              <a:gd name="connsiteY0" fmla="*/ 0 h 1390261"/>
              <a:gd name="connsiteX1" fmla="*/ 429209 w 4683968"/>
              <a:gd name="connsiteY1" fmla="*/ 102637 h 1390261"/>
              <a:gd name="connsiteX2" fmla="*/ 429209 w 4683968"/>
              <a:gd name="connsiteY2" fmla="*/ 102637 h 1390261"/>
              <a:gd name="connsiteX3" fmla="*/ 1073021 w 4683968"/>
              <a:gd name="connsiteY3" fmla="*/ 363894 h 1390261"/>
              <a:gd name="connsiteX4" fmla="*/ 1455576 w 4683968"/>
              <a:gd name="connsiteY4" fmla="*/ 279918 h 1390261"/>
              <a:gd name="connsiteX5" fmla="*/ 1838131 w 4683968"/>
              <a:gd name="connsiteY5" fmla="*/ 457200 h 1390261"/>
              <a:gd name="connsiteX6" fmla="*/ 2220686 w 4683968"/>
              <a:gd name="connsiteY6" fmla="*/ 606490 h 1390261"/>
              <a:gd name="connsiteX7" fmla="*/ 2519266 w 4683968"/>
              <a:gd name="connsiteY7" fmla="*/ 737118 h 1390261"/>
              <a:gd name="connsiteX8" fmla="*/ 2901821 w 4683968"/>
              <a:gd name="connsiteY8" fmla="*/ 942392 h 1390261"/>
              <a:gd name="connsiteX9" fmla="*/ 2901821 w 4683968"/>
              <a:gd name="connsiteY9" fmla="*/ 942392 h 1390261"/>
              <a:gd name="connsiteX10" fmla="*/ 3582956 w 4683968"/>
              <a:gd name="connsiteY10" fmla="*/ 802433 h 1390261"/>
              <a:gd name="connsiteX11" fmla="*/ 3582956 w 4683968"/>
              <a:gd name="connsiteY11" fmla="*/ 802433 h 1390261"/>
              <a:gd name="connsiteX12" fmla="*/ 4292082 w 4683968"/>
              <a:gd name="connsiteY12" fmla="*/ 1166327 h 1390261"/>
              <a:gd name="connsiteX13" fmla="*/ 4292082 w 4683968"/>
              <a:gd name="connsiteY13" fmla="*/ 1166327 h 1390261"/>
              <a:gd name="connsiteX14" fmla="*/ 4683968 w 4683968"/>
              <a:gd name="connsiteY14" fmla="*/ 1390261 h 1390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83968" h="1390261">
                <a:moveTo>
                  <a:pt x="0" y="0"/>
                </a:moveTo>
                <a:lnTo>
                  <a:pt x="429209" y="102637"/>
                </a:lnTo>
                <a:lnTo>
                  <a:pt x="429209" y="102637"/>
                </a:lnTo>
                <a:cubicBezTo>
                  <a:pt x="536511" y="146180"/>
                  <a:pt x="901960" y="334347"/>
                  <a:pt x="1073021" y="363894"/>
                </a:cubicBezTo>
                <a:cubicBezTo>
                  <a:pt x="1244082" y="393441"/>
                  <a:pt x="1328058" y="264367"/>
                  <a:pt x="1455576" y="279918"/>
                </a:cubicBezTo>
                <a:cubicBezTo>
                  <a:pt x="1583094" y="295469"/>
                  <a:pt x="1710613" y="402771"/>
                  <a:pt x="1838131" y="457200"/>
                </a:cubicBezTo>
                <a:cubicBezTo>
                  <a:pt x="1965649" y="511629"/>
                  <a:pt x="2107164" y="559837"/>
                  <a:pt x="2220686" y="606490"/>
                </a:cubicBezTo>
                <a:cubicBezTo>
                  <a:pt x="2334208" y="653143"/>
                  <a:pt x="2405744" y="681134"/>
                  <a:pt x="2519266" y="737118"/>
                </a:cubicBezTo>
                <a:cubicBezTo>
                  <a:pt x="2632788" y="793102"/>
                  <a:pt x="2901821" y="942392"/>
                  <a:pt x="2901821" y="942392"/>
                </a:cubicBezTo>
                <a:lnTo>
                  <a:pt x="2901821" y="942392"/>
                </a:lnTo>
                <a:lnTo>
                  <a:pt x="3582956" y="802433"/>
                </a:lnTo>
                <a:lnTo>
                  <a:pt x="3582956" y="802433"/>
                </a:lnTo>
                <a:lnTo>
                  <a:pt x="4292082" y="1166327"/>
                </a:lnTo>
                <a:lnTo>
                  <a:pt x="4292082" y="1166327"/>
                </a:lnTo>
                <a:lnTo>
                  <a:pt x="4683968" y="1390261"/>
                </a:lnTo>
              </a:path>
            </a:pathLst>
          </a:custGeom>
          <a:noFill/>
          <a:ln w="57150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14A01489-2396-5E7A-F42D-7BC8075D71C3}"/>
              </a:ext>
            </a:extLst>
          </p:cNvPr>
          <p:cNvSpPr/>
          <p:nvPr/>
        </p:nvSpPr>
        <p:spPr>
          <a:xfrm>
            <a:off x="5868955" y="1454378"/>
            <a:ext cx="3247053" cy="1405542"/>
          </a:xfrm>
          <a:custGeom>
            <a:avLst/>
            <a:gdLst>
              <a:gd name="connsiteX0" fmla="*/ 0 w 3247053"/>
              <a:gd name="connsiteY0" fmla="*/ 127248 h 1405542"/>
              <a:gd name="connsiteX1" fmla="*/ 354563 w 3247053"/>
              <a:gd name="connsiteY1" fmla="*/ 15281 h 1405542"/>
              <a:gd name="connsiteX2" fmla="*/ 1101012 w 3247053"/>
              <a:gd name="connsiteY2" fmla="*/ 425828 h 1405542"/>
              <a:gd name="connsiteX3" fmla="*/ 1101012 w 3247053"/>
              <a:gd name="connsiteY3" fmla="*/ 425828 h 1405542"/>
              <a:gd name="connsiteX4" fmla="*/ 1455576 w 3247053"/>
              <a:gd name="connsiteY4" fmla="*/ 603110 h 1405542"/>
              <a:gd name="connsiteX5" fmla="*/ 1810139 w 3247053"/>
              <a:gd name="connsiteY5" fmla="*/ 752399 h 1405542"/>
              <a:gd name="connsiteX6" fmla="*/ 2174033 w 3247053"/>
              <a:gd name="connsiteY6" fmla="*/ 789722 h 1405542"/>
              <a:gd name="connsiteX7" fmla="*/ 2537927 w 3247053"/>
              <a:gd name="connsiteY7" fmla="*/ 976334 h 1405542"/>
              <a:gd name="connsiteX8" fmla="*/ 2873829 w 3247053"/>
              <a:gd name="connsiteY8" fmla="*/ 1228261 h 1405542"/>
              <a:gd name="connsiteX9" fmla="*/ 3247053 w 3247053"/>
              <a:gd name="connsiteY9" fmla="*/ 1405542 h 1405542"/>
              <a:gd name="connsiteX10" fmla="*/ 3247053 w 3247053"/>
              <a:gd name="connsiteY10" fmla="*/ 1405542 h 1405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47053" h="1405542">
                <a:moveTo>
                  <a:pt x="0" y="127248"/>
                </a:moveTo>
                <a:cubicBezTo>
                  <a:pt x="85530" y="46383"/>
                  <a:pt x="171061" y="-34482"/>
                  <a:pt x="354563" y="15281"/>
                </a:cubicBezTo>
                <a:cubicBezTo>
                  <a:pt x="538065" y="65044"/>
                  <a:pt x="1101012" y="425828"/>
                  <a:pt x="1101012" y="425828"/>
                </a:cubicBezTo>
                <a:lnTo>
                  <a:pt x="1101012" y="425828"/>
                </a:lnTo>
                <a:cubicBezTo>
                  <a:pt x="1160106" y="455375"/>
                  <a:pt x="1337388" y="548682"/>
                  <a:pt x="1455576" y="603110"/>
                </a:cubicBezTo>
                <a:cubicBezTo>
                  <a:pt x="1573764" y="657538"/>
                  <a:pt x="1690396" y="721297"/>
                  <a:pt x="1810139" y="752399"/>
                </a:cubicBezTo>
                <a:cubicBezTo>
                  <a:pt x="1929882" y="783501"/>
                  <a:pt x="2052735" y="752400"/>
                  <a:pt x="2174033" y="789722"/>
                </a:cubicBezTo>
                <a:cubicBezTo>
                  <a:pt x="2295331" y="827044"/>
                  <a:pt x="2421294" y="903244"/>
                  <a:pt x="2537927" y="976334"/>
                </a:cubicBezTo>
                <a:cubicBezTo>
                  <a:pt x="2654560" y="1049424"/>
                  <a:pt x="2755641" y="1156726"/>
                  <a:pt x="2873829" y="1228261"/>
                </a:cubicBezTo>
                <a:cubicBezTo>
                  <a:pt x="2992017" y="1299796"/>
                  <a:pt x="3247053" y="1405542"/>
                  <a:pt x="3247053" y="1405542"/>
                </a:cubicBezTo>
                <a:lnTo>
                  <a:pt x="3247053" y="1405542"/>
                </a:lnTo>
              </a:path>
            </a:pathLst>
          </a:custGeom>
          <a:noFill/>
          <a:ln w="57150">
            <a:solidFill>
              <a:schemeClr val="accent6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1759F4F-6221-4202-95AE-A7EAF186CBAE}"/>
                  </a:ext>
                </a:extLst>
              </p:cNvPr>
              <p:cNvSpPr txBox="1"/>
              <p:nvPr/>
            </p:nvSpPr>
            <p:spPr>
              <a:xfrm>
                <a:off x="7517328" y="4436695"/>
                <a:ext cx="10119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/2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1759F4F-6221-4202-95AE-A7EAF186CB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7328" y="4436695"/>
                <a:ext cx="1011904" cy="369332"/>
              </a:xfrm>
              <a:prstGeom prst="rect">
                <a:avLst/>
              </a:prstGeom>
              <a:blipFill>
                <a:blip r:embed="rId12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404849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mph" presetSubtype="0" autoRev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4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55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7" grpId="0" animBg="1"/>
      <p:bldP spid="15" grpId="0" animBg="1"/>
      <p:bldP spid="16" grpId="0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/>
      <p:bldP spid="48" grpId="0" animBg="1"/>
      <p:bldP spid="18" grpId="0" animBg="1"/>
      <p:bldP spid="18" grpId="1" animBg="1"/>
      <p:bldP spid="19" grpId="0" animBg="1"/>
      <p:bldP spid="1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16013E5-84DB-7BF9-112D-4C683F93E257}"/>
              </a:ext>
            </a:extLst>
          </p:cNvPr>
          <p:cNvSpPr/>
          <p:nvPr/>
        </p:nvSpPr>
        <p:spPr>
          <a:xfrm>
            <a:off x="4544859" y="5690387"/>
            <a:ext cx="7383616" cy="903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E30EC6E-5003-5C8D-7157-558876CCFF2F}"/>
              </a:ext>
            </a:extLst>
          </p:cNvPr>
          <p:cNvSpPr/>
          <p:nvPr/>
        </p:nvSpPr>
        <p:spPr>
          <a:xfrm>
            <a:off x="4544859" y="4079315"/>
            <a:ext cx="7383616" cy="1503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A39027-148F-19D2-16E7-85375C2F1C08}"/>
              </a:ext>
            </a:extLst>
          </p:cNvPr>
          <p:cNvSpPr/>
          <p:nvPr/>
        </p:nvSpPr>
        <p:spPr>
          <a:xfrm>
            <a:off x="263525" y="908050"/>
            <a:ext cx="11664950" cy="3063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5EC5F3-1404-0773-EAA8-83FDBE993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E91CA-9B22-2844-8E94-2A762C5288E7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" name="void_fraction_processed">
            <a:hlinkClick r:id="" action="ppaction://media"/>
            <a:extLst>
              <a:ext uri="{FF2B5EF4-FFF2-40B4-BE49-F238E27FC236}">
                <a16:creationId xmlns:a16="http://schemas.microsoft.com/office/drawing/2014/main" id="{0C0B5241-5DEB-D517-110C-8DCBF70900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1475" y="1016000"/>
            <a:ext cx="11449050" cy="28339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B8A3F4-A11A-EF35-42F4-4468198732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7774" r="37094"/>
          <a:stretch/>
        </p:blipFill>
        <p:spPr>
          <a:xfrm rot="10800000">
            <a:off x="371473" y="2333190"/>
            <a:ext cx="9852395" cy="151674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0CBEB6F-7098-7C7C-8348-76F7BA059E0A}"/>
              </a:ext>
            </a:extLst>
          </p:cNvPr>
          <p:cNvSpPr txBox="1"/>
          <p:nvPr/>
        </p:nvSpPr>
        <p:spPr>
          <a:xfrm>
            <a:off x="10601325" y="1016000"/>
            <a:ext cx="12192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r>
              <a:rPr lang="en-US" sz="1400" dirty="0">
                <a:solidFill>
                  <a:srgbClr val="7030A0"/>
                </a:solidFill>
              </a:rPr>
              <a:t>#703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B1D72E-90C3-B968-7563-F370D2BF1923}"/>
              </a:ext>
            </a:extLst>
          </p:cNvPr>
          <p:cNvSpPr txBox="1"/>
          <p:nvPr/>
        </p:nvSpPr>
        <p:spPr>
          <a:xfrm>
            <a:off x="5670362" y="5117586"/>
            <a:ext cx="5123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Void fraction colours (higher % is more vapour)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7820E18-F2B7-BCEA-8057-1E131550DD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2810" y="4148377"/>
            <a:ext cx="7158251" cy="941631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E705EA61-4690-F1E5-F9B7-4E08FBE949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3525" y="73357"/>
            <a:ext cx="11157151" cy="587590"/>
          </a:xfrm>
        </p:spPr>
        <p:txBody>
          <a:bodyPr/>
          <a:lstStyle/>
          <a:p>
            <a:r>
              <a:rPr lang="en-US" dirty="0"/>
              <a:t>X-ray densitometry of HIFOIL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7CD3E9D-3AC2-FF6E-8ED5-568F92708EC0}"/>
              </a:ext>
            </a:extLst>
          </p:cNvPr>
          <p:cNvSpPr/>
          <p:nvPr/>
        </p:nvSpPr>
        <p:spPr>
          <a:xfrm>
            <a:off x="263525" y="4079315"/>
            <a:ext cx="4163920" cy="25142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9A6F2B-AE08-B628-421C-9AE4C81AAAE4}"/>
              </a:ext>
            </a:extLst>
          </p:cNvPr>
          <p:cNvSpPr txBox="1"/>
          <p:nvPr/>
        </p:nvSpPr>
        <p:spPr>
          <a:xfrm>
            <a:off x="371475" y="4320988"/>
            <a:ext cx="39277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Dectris</a:t>
            </a:r>
            <a:r>
              <a:rPr lang="en-US" dirty="0"/>
              <a:t> Eiger2 X </a:t>
            </a:r>
            <a:r>
              <a:rPr lang="en-US" dirty="0" err="1"/>
              <a:t>CdTe</a:t>
            </a:r>
            <a:r>
              <a:rPr lang="en-US" dirty="0"/>
              <a:t> 1M-W</a:t>
            </a:r>
          </a:p>
          <a:p>
            <a:endParaRPr lang="en-US" dirty="0"/>
          </a:p>
          <a:p>
            <a:r>
              <a:rPr lang="en-US" dirty="0"/>
              <a:t>Photon-counting detector</a:t>
            </a:r>
          </a:p>
          <a:p>
            <a:endParaRPr lang="en-US" dirty="0"/>
          </a:p>
          <a:p>
            <a:r>
              <a:rPr lang="en-US" dirty="0"/>
              <a:t>2068 x 512 pixels</a:t>
            </a:r>
          </a:p>
          <a:p>
            <a:endParaRPr lang="en-US" dirty="0"/>
          </a:p>
          <a:p>
            <a:r>
              <a:rPr lang="en-US" dirty="0"/>
              <a:t>High speed (1000 Hz typical)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265245B-3297-D5B0-A286-DD97AADAB6ED}"/>
                  </a:ext>
                </a:extLst>
              </p:cNvPr>
              <p:cNvSpPr txBox="1"/>
              <p:nvPr/>
            </p:nvSpPr>
            <p:spPr>
              <a:xfrm>
                <a:off x="4652810" y="5801399"/>
                <a:ext cx="7158251" cy="6811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tx1"/>
                    </a:solidFill>
                  </a:rPr>
                  <a:t>From Beer-Lambert:     Void fraction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d>
                          <m:d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</m:func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func>
                      <m:func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d>
                          <m:d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</m:func>
                  </m:oMath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265245B-3297-D5B0-A286-DD97AADAB6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2810" y="5801399"/>
                <a:ext cx="7158251" cy="681149"/>
              </a:xfrm>
              <a:prstGeom prst="rect">
                <a:avLst/>
              </a:prstGeom>
              <a:blipFill>
                <a:blip r:embed="rId7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43F1268-C187-9E71-24EE-1C10ACB1E63E}"/>
              </a:ext>
            </a:extLst>
          </p:cNvPr>
          <p:cNvCxnSpPr/>
          <p:nvPr/>
        </p:nvCxnSpPr>
        <p:spPr>
          <a:xfrm>
            <a:off x="3190240" y="1767840"/>
            <a:ext cx="619760" cy="690880"/>
          </a:xfrm>
          <a:prstGeom prst="straightConnector1">
            <a:avLst/>
          </a:prstGeom>
          <a:ln w="76200"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63F4E4A-1FC6-6B5C-374C-EFED256C802E}"/>
              </a:ext>
            </a:extLst>
          </p:cNvPr>
          <p:cNvCxnSpPr>
            <a:cxnSpLocks/>
          </p:cNvCxnSpPr>
          <p:nvPr/>
        </p:nvCxnSpPr>
        <p:spPr>
          <a:xfrm flipH="1">
            <a:off x="6110287" y="1678201"/>
            <a:ext cx="1016635" cy="133200"/>
          </a:xfrm>
          <a:prstGeom prst="straightConnector1">
            <a:avLst/>
          </a:prstGeom>
          <a:ln w="76200"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AABABC0-0BCE-AF9E-8F39-2F18FEC82400}"/>
              </a:ext>
            </a:extLst>
          </p:cNvPr>
          <p:cNvCxnSpPr>
            <a:cxnSpLocks/>
          </p:cNvCxnSpPr>
          <p:nvPr/>
        </p:nvCxnSpPr>
        <p:spPr>
          <a:xfrm flipH="1">
            <a:off x="9979406" y="1565918"/>
            <a:ext cx="1219357" cy="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8B4B2C2E-BEBB-A295-21A8-D52FBE305F5B}"/>
              </a:ext>
            </a:extLst>
          </p:cNvPr>
          <p:cNvSpPr txBox="1"/>
          <p:nvPr/>
        </p:nvSpPr>
        <p:spPr>
          <a:xfrm>
            <a:off x="10221892" y="1652238"/>
            <a:ext cx="817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Flow</a:t>
            </a:r>
          </a:p>
        </p:txBody>
      </p:sp>
    </p:spTree>
    <p:extLst>
      <p:ext uri="{BB962C8B-B14F-4D97-AF65-F5344CB8AC3E}">
        <p14:creationId xmlns:p14="http://schemas.microsoft.com/office/powerpoint/2010/main" val="3559061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35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15" grpId="0"/>
      <p:bldP spid="2" grpId="0" animBg="1"/>
      <p:bldP spid="4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BE8F560-C743-9E68-1EDB-37BA46E580A0}"/>
              </a:ext>
            </a:extLst>
          </p:cNvPr>
          <p:cNvSpPr/>
          <p:nvPr/>
        </p:nvSpPr>
        <p:spPr>
          <a:xfrm>
            <a:off x="9367559" y="2906764"/>
            <a:ext cx="2560916" cy="9821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E9A390-90BD-959E-0F04-518BCC1721AD}"/>
              </a:ext>
            </a:extLst>
          </p:cNvPr>
          <p:cNvSpPr/>
          <p:nvPr/>
        </p:nvSpPr>
        <p:spPr>
          <a:xfrm>
            <a:off x="9367559" y="1816675"/>
            <a:ext cx="2560916" cy="9821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3649A9-6A33-6AD7-F0A8-8BF4979F888C}"/>
              </a:ext>
            </a:extLst>
          </p:cNvPr>
          <p:cNvSpPr/>
          <p:nvPr/>
        </p:nvSpPr>
        <p:spPr>
          <a:xfrm>
            <a:off x="263525" y="908050"/>
            <a:ext cx="8985983" cy="568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639B37-D055-85CE-F9A9-F29BA82DF5C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Shedding from bubbly shocks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286BE5-23F7-036D-58CE-CE7116092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E91CA-9B22-2844-8E94-2A762C5288E7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5" name="synched_video">
            <a:hlinkClick r:id="" action="ppaction://media"/>
            <a:extLst>
              <a:ext uri="{FF2B5EF4-FFF2-40B4-BE49-F238E27FC236}">
                <a16:creationId xmlns:a16="http://schemas.microsoft.com/office/drawing/2014/main" id="{859C62D7-1BBA-872F-E8F3-5788D3BE31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576" y="1016000"/>
            <a:ext cx="8728778" cy="54737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957B99F-5DDC-3384-0D39-31F776F7F605}"/>
              </a:ext>
            </a:extLst>
          </p:cNvPr>
          <p:cNvSpPr txBox="1"/>
          <p:nvPr/>
        </p:nvSpPr>
        <p:spPr>
          <a:xfrm>
            <a:off x="381576" y="6120368"/>
            <a:ext cx="666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#703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03C0F9D-FDD1-E491-502E-5FDB664AF44B}"/>
              </a:ext>
            </a:extLst>
          </p:cNvPr>
          <p:cNvSpPr/>
          <p:nvPr/>
        </p:nvSpPr>
        <p:spPr>
          <a:xfrm>
            <a:off x="9367559" y="908050"/>
            <a:ext cx="2560916" cy="800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E14290-A646-1913-DEC3-23B7F02A5D6B}"/>
              </a:ext>
            </a:extLst>
          </p:cNvPr>
          <p:cNvSpPr txBox="1"/>
          <p:nvPr/>
        </p:nvSpPr>
        <p:spPr>
          <a:xfrm>
            <a:off x="9502726" y="1016000"/>
            <a:ext cx="23076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Synchronised high-speed optical and X-ray imaging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 Placeholder 4">
                <a:extLst>
                  <a:ext uri="{FF2B5EF4-FFF2-40B4-BE49-F238E27FC236}">
                    <a16:creationId xmlns:a16="http://schemas.microsoft.com/office/drawing/2014/main" id="{93EBA062-8462-B5BC-B7DB-16085CD29CA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748017" y="1708725"/>
                <a:ext cx="1800000" cy="1090089"/>
              </a:xfrm>
              <a:prstGeom prst="rect">
                <a:avLst/>
              </a:prstGeom>
            </p:spPr>
            <p:txBody>
              <a:bodyPr anchor="ctr"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50000"/>
                  </a:lnSpc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=22.9±0.5</m:t>
                    </m:r>
                  </m:oMath>
                </a14:m>
                <a:r>
                  <a:rPr lang="en-US" sz="1400" dirty="0"/>
                  <a:t> </a:t>
                </a:r>
                <a:r>
                  <a:rPr lang="pl-PL" sz="1400" dirty="0"/>
                  <a:t>kPa</a:t>
                </a:r>
              </a:p>
              <a:p>
                <a:pPr marL="0" indent="0" algn="ctr">
                  <a:lnSpc>
                    <a:spcPct val="150000"/>
                  </a:lnSpc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=10.0±0.1</m:t>
                    </m:r>
                  </m:oMath>
                </a14:m>
                <a:r>
                  <a:rPr lang="pl-PL" sz="1400" dirty="0"/>
                  <a:t> m/s</a:t>
                </a:r>
              </a:p>
            </p:txBody>
          </p:sp>
        </mc:Choice>
        <mc:Fallback xmlns="">
          <p:sp>
            <p:nvSpPr>
              <p:cNvPr id="11" name="Text Placeholder 4">
                <a:extLst>
                  <a:ext uri="{FF2B5EF4-FFF2-40B4-BE49-F238E27FC236}">
                    <a16:creationId xmlns:a16="http://schemas.microsoft.com/office/drawing/2014/main" id="{93EBA062-8462-B5BC-B7DB-16085CD29C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8017" y="1708725"/>
                <a:ext cx="1800000" cy="109008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 Placeholder 4">
                <a:extLst>
                  <a:ext uri="{FF2B5EF4-FFF2-40B4-BE49-F238E27FC236}">
                    <a16:creationId xmlns:a16="http://schemas.microsoft.com/office/drawing/2014/main" id="{FD902486-FED2-2B33-5228-1D7DB76ADB4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756575" y="2791780"/>
                <a:ext cx="1800000" cy="1090089"/>
              </a:xfrm>
              <a:prstGeom prst="rect">
                <a:avLst/>
              </a:prstGeom>
            </p:spPr>
            <p:txBody>
              <a:bodyPr anchor="ctr"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2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sz="1400" i="1" smtClean="0">
                          <a:latin typeface="Cambria Math" panose="02040503050406030204" pitchFamily="18" charset="0"/>
                        </a:rPr>
                        <m:t>=−2±</m:t>
                      </m:r>
                      <m:sSup>
                        <m:sSup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0.1</m:t>
                          </m:r>
                        </m:e>
                        <m:sup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∘</m:t>
                          </m:r>
                        </m:sup>
                      </m:sSup>
                    </m:oMath>
                  </m:oMathPara>
                </a14:m>
                <a:endParaRPr lang="en-US" sz="1400" dirty="0"/>
              </a:p>
              <a:p>
                <a:pPr marL="0" indent="0" algn="ctr">
                  <a:lnSpc>
                    <a:spcPct val="2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=0.40±0.01</m:t>
                      </m:r>
                    </m:oMath>
                  </m:oMathPara>
                </a14:m>
                <a:endParaRPr lang="pl-PL" sz="1400" dirty="0"/>
              </a:p>
            </p:txBody>
          </p:sp>
        </mc:Choice>
        <mc:Fallback xmlns="">
          <p:sp>
            <p:nvSpPr>
              <p:cNvPr id="12" name="Text Placeholder 4">
                <a:extLst>
                  <a:ext uri="{FF2B5EF4-FFF2-40B4-BE49-F238E27FC236}">
                    <a16:creationId xmlns:a16="http://schemas.microsoft.com/office/drawing/2014/main" id="{FD902486-FED2-2B33-5228-1D7DB76ADB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6575" y="2791780"/>
                <a:ext cx="1800000" cy="109008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9DD0C3A8-2F10-3586-7B54-485F3714682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7992" r="-427"/>
          <a:stretch/>
        </p:blipFill>
        <p:spPr>
          <a:xfrm rot="5400000">
            <a:off x="6320970" y="3330984"/>
            <a:ext cx="5089304" cy="48946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3B73F5E-5096-2755-7620-CEF9D6959317}"/>
              </a:ext>
            </a:extLst>
          </p:cNvPr>
          <p:cNvSpPr/>
          <p:nvPr/>
        </p:nvSpPr>
        <p:spPr>
          <a:xfrm>
            <a:off x="9367559" y="3996853"/>
            <a:ext cx="2560916" cy="9821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ECB786-C5D8-4C30-E46E-BF80ACA5E838}"/>
              </a:ext>
            </a:extLst>
          </p:cNvPr>
          <p:cNvSpPr txBox="1"/>
          <p:nvPr/>
        </p:nvSpPr>
        <p:spPr>
          <a:xfrm>
            <a:off x="9512827" y="4064193"/>
            <a:ext cx="2307698" cy="792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/>
              <a:t>Recorded at 1000 fps</a:t>
            </a:r>
          </a:p>
          <a:p>
            <a:pPr algn="ctr">
              <a:lnSpc>
                <a:spcPct val="150000"/>
              </a:lnSpc>
            </a:pPr>
            <a:r>
              <a:rPr lang="en-US" sz="1600" dirty="0"/>
              <a:t>Played back at 15 fps</a:t>
            </a:r>
          </a:p>
        </p:txBody>
      </p:sp>
    </p:spTree>
    <p:extLst>
      <p:ext uri="{BB962C8B-B14F-4D97-AF65-F5344CB8AC3E}">
        <p14:creationId xmlns:p14="http://schemas.microsoft.com/office/powerpoint/2010/main" val="1973636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E30EC6E-5003-5C8D-7157-558876CCFF2F}"/>
              </a:ext>
            </a:extLst>
          </p:cNvPr>
          <p:cNvSpPr/>
          <p:nvPr/>
        </p:nvSpPr>
        <p:spPr>
          <a:xfrm>
            <a:off x="2404192" y="5094528"/>
            <a:ext cx="7383616" cy="1503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A39027-148F-19D2-16E7-85375C2F1C08}"/>
              </a:ext>
            </a:extLst>
          </p:cNvPr>
          <p:cNvSpPr/>
          <p:nvPr/>
        </p:nvSpPr>
        <p:spPr>
          <a:xfrm>
            <a:off x="263525" y="908050"/>
            <a:ext cx="11664950" cy="40334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5EC5F3-1404-0773-EAA8-83FDBE993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E91CA-9B22-2844-8E94-2A762C5288E7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5" name="void_fraction_processed">
            <a:hlinkClick r:id="" action="ppaction://media"/>
            <a:extLst>
              <a:ext uri="{FF2B5EF4-FFF2-40B4-BE49-F238E27FC236}">
                <a16:creationId xmlns:a16="http://schemas.microsoft.com/office/drawing/2014/main" id="{0C0B5241-5DEB-D517-110C-8DCBF70900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1475" y="1016000"/>
            <a:ext cx="11449050" cy="28339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B8A3F4-A11A-EF35-42F4-4468198732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7774" r="37094"/>
          <a:stretch/>
        </p:blipFill>
        <p:spPr>
          <a:xfrm rot="10800000">
            <a:off x="371473" y="2333190"/>
            <a:ext cx="9852395" cy="1516748"/>
          </a:xfrm>
          <a:prstGeom prst="rect">
            <a:avLst/>
          </a:prstGeom>
        </p:spPr>
      </p:pic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C01F5F4C-5E6E-AAD4-1D16-04725F1D76D3}"/>
              </a:ext>
            </a:extLst>
          </p:cNvPr>
          <p:cNvSpPr txBox="1">
            <a:spLocks/>
          </p:cNvSpPr>
          <p:nvPr/>
        </p:nvSpPr>
        <p:spPr>
          <a:xfrm>
            <a:off x="371475" y="4054258"/>
            <a:ext cx="5724525" cy="755650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Side view – 1000 fps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CBEB6F-7098-7C7C-8348-76F7BA059E0A}"/>
              </a:ext>
            </a:extLst>
          </p:cNvPr>
          <p:cNvSpPr txBox="1"/>
          <p:nvPr/>
        </p:nvSpPr>
        <p:spPr>
          <a:xfrm>
            <a:off x="10601325" y="1016000"/>
            <a:ext cx="12192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r>
              <a:rPr lang="en-US" sz="1400" dirty="0">
                <a:solidFill>
                  <a:srgbClr val="7030A0"/>
                </a:solidFill>
              </a:rPr>
              <a:t>#703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B1D72E-90C3-B968-7563-F370D2BF1923}"/>
              </a:ext>
            </a:extLst>
          </p:cNvPr>
          <p:cNvSpPr txBox="1"/>
          <p:nvPr/>
        </p:nvSpPr>
        <p:spPr>
          <a:xfrm>
            <a:off x="3529695" y="6132799"/>
            <a:ext cx="5123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Void fraction colours (higher % is more vapour)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7820E18-F2B7-BCEA-8057-1E131550DD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2143" y="5163590"/>
            <a:ext cx="7158251" cy="9416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 Placeholder 4">
                <a:extLst>
                  <a:ext uri="{FF2B5EF4-FFF2-40B4-BE49-F238E27FC236}">
                    <a16:creationId xmlns:a16="http://schemas.microsoft.com/office/drawing/2014/main" id="{F23F7039-0B17-FAA0-6DCD-F9B5695C88B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218749" y="3851429"/>
                <a:ext cx="1800000" cy="1090089"/>
              </a:xfrm>
              <a:prstGeom prst="rect">
                <a:avLst/>
              </a:prstGeom>
            </p:spPr>
            <p:txBody>
              <a:bodyPr anchor="ctr"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50000"/>
                  </a:lnSpc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=22.9±0.5</m:t>
                    </m:r>
                  </m:oMath>
                </a14:m>
                <a:r>
                  <a:rPr lang="en-US" sz="1400" dirty="0"/>
                  <a:t> </a:t>
                </a:r>
                <a:r>
                  <a:rPr lang="pl-PL" sz="1400" dirty="0"/>
                  <a:t>kPa</a:t>
                </a:r>
              </a:p>
              <a:p>
                <a:pPr marL="0" indent="0" algn="ctr">
                  <a:lnSpc>
                    <a:spcPct val="150000"/>
                  </a:lnSpc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=10.0±0.1</m:t>
                    </m:r>
                  </m:oMath>
                </a14:m>
                <a:r>
                  <a:rPr lang="pl-PL" sz="1400" dirty="0"/>
                  <a:t> m/s</a:t>
                </a:r>
              </a:p>
            </p:txBody>
          </p:sp>
        </mc:Choice>
        <mc:Fallback xmlns="">
          <p:sp>
            <p:nvSpPr>
              <p:cNvPr id="17" name="Text Placeholder 4">
                <a:extLst>
                  <a:ext uri="{FF2B5EF4-FFF2-40B4-BE49-F238E27FC236}">
                    <a16:creationId xmlns:a16="http://schemas.microsoft.com/office/drawing/2014/main" id="{F23F7039-0B17-FAA0-6DCD-F9B5695C88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8749" y="3851429"/>
                <a:ext cx="1800000" cy="109008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 Placeholder 4">
                <a:extLst>
                  <a:ext uri="{FF2B5EF4-FFF2-40B4-BE49-F238E27FC236}">
                    <a16:creationId xmlns:a16="http://schemas.microsoft.com/office/drawing/2014/main" id="{8FB0ECA1-820D-9B38-D8FC-F95829366A5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020525" y="3843935"/>
                <a:ext cx="1800000" cy="1090089"/>
              </a:xfrm>
              <a:prstGeom prst="rect">
                <a:avLst/>
              </a:prstGeom>
            </p:spPr>
            <p:txBody>
              <a:bodyPr anchor="ctr"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2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sz="1400" i="1" smtClean="0">
                          <a:latin typeface="Cambria Math" panose="02040503050406030204" pitchFamily="18" charset="0"/>
                        </a:rPr>
                        <m:t>=−2±</m:t>
                      </m:r>
                      <m:sSup>
                        <m:sSup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0.1</m:t>
                          </m:r>
                        </m:e>
                        <m:sup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∘</m:t>
                          </m:r>
                        </m:sup>
                      </m:sSup>
                    </m:oMath>
                  </m:oMathPara>
                </a14:m>
                <a:endParaRPr lang="en-US" sz="1400" dirty="0"/>
              </a:p>
              <a:p>
                <a:pPr marL="0" indent="0" algn="ctr">
                  <a:lnSpc>
                    <a:spcPct val="2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=0.40±0.01</m:t>
                      </m:r>
                    </m:oMath>
                  </m:oMathPara>
                </a14:m>
                <a:endParaRPr lang="pl-PL" sz="1400" dirty="0"/>
              </a:p>
            </p:txBody>
          </p:sp>
        </mc:Choice>
        <mc:Fallback xmlns="">
          <p:sp>
            <p:nvSpPr>
              <p:cNvPr id="18" name="Text Placeholder 4">
                <a:extLst>
                  <a:ext uri="{FF2B5EF4-FFF2-40B4-BE49-F238E27FC236}">
                    <a16:creationId xmlns:a16="http://schemas.microsoft.com/office/drawing/2014/main" id="{8FB0ECA1-820D-9B38-D8FC-F95829366A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20525" y="3843935"/>
                <a:ext cx="1800000" cy="109008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itle 1">
            <a:extLst>
              <a:ext uri="{FF2B5EF4-FFF2-40B4-BE49-F238E27FC236}">
                <a16:creationId xmlns:a16="http://schemas.microsoft.com/office/drawing/2014/main" id="{E705EA61-4690-F1E5-F9B7-4E08FBE949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3525" y="73357"/>
            <a:ext cx="11157151" cy="587590"/>
          </a:xfrm>
        </p:spPr>
        <p:txBody>
          <a:bodyPr/>
          <a:lstStyle/>
          <a:p>
            <a:r>
              <a:rPr lang="en-US" dirty="0"/>
              <a:t>Shedding from bubbly shocks</a:t>
            </a:r>
          </a:p>
        </p:txBody>
      </p:sp>
    </p:spTree>
    <p:extLst>
      <p:ext uri="{BB962C8B-B14F-4D97-AF65-F5344CB8AC3E}">
        <p14:creationId xmlns:p14="http://schemas.microsoft.com/office/powerpoint/2010/main" val="357469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7E196-F182-47B2-16DE-4AE92925BF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Bubbly shock structure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AD6A18-4827-CCE2-32EB-A2B352FA1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E91CA-9B22-2844-8E94-2A762C5288E7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77DC6D2-8DB6-DC63-1F93-081E60717AD0}"/>
              </a:ext>
            </a:extLst>
          </p:cNvPr>
          <p:cNvSpPr/>
          <p:nvPr/>
        </p:nvSpPr>
        <p:spPr>
          <a:xfrm>
            <a:off x="263525" y="908050"/>
            <a:ext cx="11664950" cy="134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7C34B39-1D2B-C101-A04C-085CA23A8B55}"/>
              </a:ext>
            </a:extLst>
          </p:cNvPr>
          <p:cNvSpPr/>
          <p:nvPr/>
        </p:nvSpPr>
        <p:spPr>
          <a:xfrm>
            <a:off x="263525" y="2357220"/>
            <a:ext cx="11664950" cy="134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53D5D6-5CD9-F84B-AEE1-7D581E6EAB44}"/>
              </a:ext>
            </a:extLst>
          </p:cNvPr>
          <p:cNvSpPr/>
          <p:nvPr/>
        </p:nvSpPr>
        <p:spPr>
          <a:xfrm>
            <a:off x="263525" y="5255559"/>
            <a:ext cx="11664950" cy="134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87837E9-12A0-1401-F2F4-561C008D5461}"/>
              </a:ext>
            </a:extLst>
          </p:cNvPr>
          <p:cNvSpPr/>
          <p:nvPr/>
        </p:nvSpPr>
        <p:spPr>
          <a:xfrm>
            <a:off x="263525" y="3806390"/>
            <a:ext cx="11664950" cy="134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597FC62-2874-57F8-E89D-53867E5354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94" b="30694"/>
          <a:stretch/>
        </p:blipFill>
        <p:spPr>
          <a:xfrm>
            <a:off x="371475" y="2497244"/>
            <a:ext cx="11449051" cy="10941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EEC5FA-AFA2-ADAE-ACE8-EA77C84772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94" b="30694"/>
          <a:stretch/>
        </p:blipFill>
        <p:spPr>
          <a:xfrm>
            <a:off x="371475" y="3952516"/>
            <a:ext cx="11449050" cy="10941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34495EE-EAAC-2C8D-2149-B051E69F10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94" b="30694"/>
          <a:stretch/>
        </p:blipFill>
        <p:spPr>
          <a:xfrm>
            <a:off x="371476" y="5395583"/>
            <a:ext cx="11449050" cy="10941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A423350-6AA8-C408-D439-2938C4326C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94" b="30694"/>
          <a:stretch/>
        </p:blipFill>
        <p:spPr>
          <a:xfrm>
            <a:off x="371475" y="1016000"/>
            <a:ext cx="11449050" cy="1094116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B469B89-9CA2-F42A-D27F-A5494BB16C38}"/>
              </a:ext>
            </a:extLst>
          </p:cNvPr>
          <p:cNvCxnSpPr/>
          <p:nvPr/>
        </p:nvCxnSpPr>
        <p:spPr>
          <a:xfrm>
            <a:off x="7091083" y="2585795"/>
            <a:ext cx="349624" cy="735106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7E4430E-03B5-C327-65F6-9AE33C227C53}"/>
              </a:ext>
            </a:extLst>
          </p:cNvPr>
          <p:cNvCxnSpPr/>
          <p:nvPr/>
        </p:nvCxnSpPr>
        <p:spPr>
          <a:xfrm>
            <a:off x="7368989" y="4125919"/>
            <a:ext cx="349624" cy="735106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35B12BF-C60B-8360-5661-F01EB9FFC4CC}"/>
              </a:ext>
            </a:extLst>
          </p:cNvPr>
          <p:cNvCxnSpPr/>
          <p:nvPr/>
        </p:nvCxnSpPr>
        <p:spPr>
          <a:xfrm>
            <a:off x="8229600" y="5474447"/>
            <a:ext cx="349624" cy="735106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66E4E59-91EE-454B-D5B2-CE8D298D24F1}"/>
              </a:ext>
            </a:extLst>
          </p:cNvPr>
          <p:cNvCxnSpPr/>
          <p:nvPr/>
        </p:nvCxnSpPr>
        <p:spPr>
          <a:xfrm>
            <a:off x="6916271" y="1181498"/>
            <a:ext cx="349624" cy="735106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81824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E30EC6E-5003-5C8D-7157-558876CCFF2F}"/>
              </a:ext>
            </a:extLst>
          </p:cNvPr>
          <p:cNvSpPr/>
          <p:nvPr/>
        </p:nvSpPr>
        <p:spPr>
          <a:xfrm>
            <a:off x="2404192" y="5094528"/>
            <a:ext cx="7383616" cy="1503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A39027-148F-19D2-16E7-85375C2F1C08}"/>
              </a:ext>
            </a:extLst>
          </p:cNvPr>
          <p:cNvSpPr/>
          <p:nvPr/>
        </p:nvSpPr>
        <p:spPr>
          <a:xfrm>
            <a:off x="263525" y="908050"/>
            <a:ext cx="11664950" cy="40334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5EC5F3-1404-0773-EAA8-83FDBE993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E91CA-9B22-2844-8E94-2A762C5288E7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5" name="void_fraction_processed">
            <a:hlinkClick r:id="" action="ppaction://media"/>
            <a:extLst>
              <a:ext uri="{FF2B5EF4-FFF2-40B4-BE49-F238E27FC236}">
                <a16:creationId xmlns:a16="http://schemas.microsoft.com/office/drawing/2014/main" id="{0C0B5241-5DEB-D517-110C-8DCBF70900C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4150" end="3803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1475" y="1016000"/>
            <a:ext cx="11449050" cy="28339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B8A3F4-A11A-EF35-42F4-4468198732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7774" r="37094"/>
          <a:stretch/>
        </p:blipFill>
        <p:spPr>
          <a:xfrm rot="10800000">
            <a:off x="371473" y="2333190"/>
            <a:ext cx="9852395" cy="1516748"/>
          </a:xfrm>
          <a:prstGeom prst="rect">
            <a:avLst/>
          </a:prstGeom>
        </p:spPr>
      </p:pic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C01F5F4C-5E6E-AAD4-1D16-04725F1D76D3}"/>
              </a:ext>
            </a:extLst>
          </p:cNvPr>
          <p:cNvSpPr txBox="1">
            <a:spLocks/>
          </p:cNvSpPr>
          <p:nvPr/>
        </p:nvSpPr>
        <p:spPr>
          <a:xfrm>
            <a:off x="371475" y="4054258"/>
            <a:ext cx="5724525" cy="755650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Side view – 1000 fps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CBEB6F-7098-7C7C-8348-76F7BA059E0A}"/>
              </a:ext>
            </a:extLst>
          </p:cNvPr>
          <p:cNvSpPr txBox="1"/>
          <p:nvPr/>
        </p:nvSpPr>
        <p:spPr>
          <a:xfrm>
            <a:off x="10601325" y="1016000"/>
            <a:ext cx="12192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r>
              <a:rPr lang="en-US" sz="1400" dirty="0">
                <a:solidFill>
                  <a:srgbClr val="7030A0"/>
                </a:solidFill>
              </a:rPr>
              <a:t>#703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B1D72E-90C3-B968-7563-F370D2BF1923}"/>
              </a:ext>
            </a:extLst>
          </p:cNvPr>
          <p:cNvSpPr txBox="1"/>
          <p:nvPr/>
        </p:nvSpPr>
        <p:spPr>
          <a:xfrm>
            <a:off x="3529695" y="6132799"/>
            <a:ext cx="5123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Void fraction colours (higher % is more vapour)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7820E18-F2B7-BCEA-8057-1E131550DD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2143" y="5163590"/>
            <a:ext cx="7158251" cy="9416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 Placeholder 4">
                <a:extLst>
                  <a:ext uri="{FF2B5EF4-FFF2-40B4-BE49-F238E27FC236}">
                    <a16:creationId xmlns:a16="http://schemas.microsoft.com/office/drawing/2014/main" id="{F23F7039-0B17-FAA0-6DCD-F9B5695C88B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218749" y="3851429"/>
                <a:ext cx="1800000" cy="1090089"/>
              </a:xfrm>
              <a:prstGeom prst="rect">
                <a:avLst/>
              </a:prstGeom>
            </p:spPr>
            <p:txBody>
              <a:bodyPr anchor="ctr"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50000"/>
                  </a:lnSpc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=22.9±0.5</m:t>
                    </m:r>
                  </m:oMath>
                </a14:m>
                <a:r>
                  <a:rPr lang="en-US" sz="1400" dirty="0"/>
                  <a:t> </a:t>
                </a:r>
                <a:r>
                  <a:rPr lang="pl-PL" sz="1400" dirty="0"/>
                  <a:t>kPa</a:t>
                </a:r>
              </a:p>
              <a:p>
                <a:pPr marL="0" indent="0" algn="ctr">
                  <a:lnSpc>
                    <a:spcPct val="150000"/>
                  </a:lnSpc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=10.0±0.1</m:t>
                    </m:r>
                  </m:oMath>
                </a14:m>
                <a:r>
                  <a:rPr lang="pl-PL" sz="1400" dirty="0"/>
                  <a:t> m/s</a:t>
                </a:r>
              </a:p>
            </p:txBody>
          </p:sp>
        </mc:Choice>
        <mc:Fallback xmlns="">
          <p:sp>
            <p:nvSpPr>
              <p:cNvPr id="17" name="Text Placeholder 4">
                <a:extLst>
                  <a:ext uri="{FF2B5EF4-FFF2-40B4-BE49-F238E27FC236}">
                    <a16:creationId xmlns:a16="http://schemas.microsoft.com/office/drawing/2014/main" id="{F23F7039-0B17-FAA0-6DCD-F9B5695C88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8749" y="3851429"/>
                <a:ext cx="1800000" cy="109008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 Placeholder 4">
                <a:extLst>
                  <a:ext uri="{FF2B5EF4-FFF2-40B4-BE49-F238E27FC236}">
                    <a16:creationId xmlns:a16="http://schemas.microsoft.com/office/drawing/2014/main" id="{8FB0ECA1-820D-9B38-D8FC-F95829366A5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020525" y="3843935"/>
                <a:ext cx="1800000" cy="1090089"/>
              </a:xfrm>
              <a:prstGeom prst="rect">
                <a:avLst/>
              </a:prstGeom>
            </p:spPr>
            <p:txBody>
              <a:bodyPr anchor="ctr"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2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sz="1400" i="1" smtClean="0">
                          <a:latin typeface="Cambria Math" panose="02040503050406030204" pitchFamily="18" charset="0"/>
                        </a:rPr>
                        <m:t>=−2±</m:t>
                      </m:r>
                      <m:sSup>
                        <m:sSup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0.1</m:t>
                          </m:r>
                        </m:e>
                        <m:sup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∘</m:t>
                          </m:r>
                        </m:sup>
                      </m:sSup>
                    </m:oMath>
                  </m:oMathPara>
                </a14:m>
                <a:endParaRPr lang="en-US" sz="1400" dirty="0"/>
              </a:p>
              <a:p>
                <a:pPr marL="0" indent="0" algn="ctr">
                  <a:lnSpc>
                    <a:spcPct val="2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=0.40±0.01</m:t>
                      </m:r>
                    </m:oMath>
                  </m:oMathPara>
                </a14:m>
                <a:endParaRPr lang="pl-PL" sz="1400" dirty="0"/>
              </a:p>
            </p:txBody>
          </p:sp>
        </mc:Choice>
        <mc:Fallback xmlns="">
          <p:sp>
            <p:nvSpPr>
              <p:cNvPr id="18" name="Text Placeholder 4">
                <a:extLst>
                  <a:ext uri="{FF2B5EF4-FFF2-40B4-BE49-F238E27FC236}">
                    <a16:creationId xmlns:a16="http://schemas.microsoft.com/office/drawing/2014/main" id="{8FB0ECA1-820D-9B38-D8FC-F95829366A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20525" y="3843935"/>
                <a:ext cx="1800000" cy="109008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itle 1">
            <a:extLst>
              <a:ext uri="{FF2B5EF4-FFF2-40B4-BE49-F238E27FC236}">
                <a16:creationId xmlns:a16="http://schemas.microsoft.com/office/drawing/2014/main" id="{E705EA61-4690-F1E5-F9B7-4E08FBE949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3525" y="73357"/>
            <a:ext cx="11157151" cy="587590"/>
          </a:xfrm>
        </p:spPr>
        <p:txBody>
          <a:bodyPr/>
          <a:lstStyle/>
          <a:p>
            <a:r>
              <a:rPr lang="en-US" dirty="0"/>
              <a:t>Shedding from bubbly shocks</a:t>
            </a:r>
          </a:p>
        </p:txBody>
      </p:sp>
    </p:spTree>
    <p:extLst>
      <p:ext uri="{BB962C8B-B14F-4D97-AF65-F5344CB8AC3E}">
        <p14:creationId xmlns:p14="http://schemas.microsoft.com/office/powerpoint/2010/main" val="961396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43649A9-6A33-6AD7-F0A8-8BF4979F888C}"/>
              </a:ext>
            </a:extLst>
          </p:cNvPr>
          <p:cNvSpPr/>
          <p:nvPr/>
        </p:nvSpPr>
        <p:spPr>
          <a:xfrm>
            <a:off x="263525" y="908050"/>
            <a:ext cx="8985983" cy="568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ynched_video">
            <a:hlinkClick r:id="" action="ppaction://media"/>
            <a:extLst>
              <a:ext uri="{FF2B5EF4-FFF2-40B4-BE49-F238E27FC236}">
                <a16:creationId xmlns:a16="http://schemas.microsoft.com/office/drawing/2014/main" id="{36A6AE91-EBB8-BFAA-BCF2-2D58722CFC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576" y="1016000"/>
            <a:ext cx="8759351" cy="548411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BE8F560-C743-9E68-1EDB-37BA46E580A0}"/>
              </a:ext>
            </a:extLst>
          </p:cNvPr>
          <p:cNvSpPr/>
          <p:nvPr/>
        </p:nvSpPr>
        <p:spPr>
          <a:xfrm>
            <a:off x="9367559" y="2906764"/>
            <a:ext cx="2560916" cy="9821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E9A390-90BD-959E-0F04-518BCC1721AD}"/>
              </a:ext>
            </a:extLst>
          </p:cNvPr>
          <p:cNvSpPr/>
          <p:nvPr/>
        </p:nvSpPr>
        <p:spPr>
          <a:xfrm>
            <a:off x="9367559" y="1816675"/>
            <a:ext cx="2560916" cy="9821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639B37-D055-85CE-F9A9-F29BA82DF5C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Shedding from re-entrant jets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286BE5-23F7-036D-58CE-CE7116092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E91CA-9B22-2844-8E94-2A762C5288E7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57B99F-5DDC-3384-0D39-31F776F7F605}"/>
              </a:ext>
            </a:extLst>
          </p:cNvPr>
          <p:cNvSpPr txBox="1"/>
          <p:nvPr/>
        </p:nvSpPr>
        <p:spPr>
          <a:xfrm>
            <a:off x="381576" y="6120368"/>
            <a:ext cx="666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#695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03C0F9D-FDD1-E491-502E-5FDB664AF44B}"/>
              </a:ext>
            </a:extLst>
          </p:cNvPr>
          <p:cNvSpPr/>
          <p:nvPr/>
        </p:nvSpPr>
        <p:spPr>
          <a:xfrm>
            <a:off x="9367559" y="908050"/>
            <a:ext cx="2560916" cy="800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E14290-A646-1913-DEC3-23B7F02A5D6B}"/>
              </a:ext>
            </a:extLst>
          </p:cNvPr>
          <p:cNvSpPr txBox="1"/>
          <p:nvPr/>
        </p:nvSpPr>
        <p:spPr>
          <a:xfrm>
            <a:off x="9502726" y="1016000"/>
            <a:ext cx="23076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Synchronised high-speed optical and X-ray imaging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 Placeholder 4">
                <a:extLst>
                  <a:ext uri="{FF2B5EF4-FFF2-40B4-BE49-F238E27FC236}">
                    <a16:creationId xmlns:a16="http://schemas.microsoft.com/office/drawing/2014/main" id="{93EBA062-8462-B5BC-B7DB-16085CD29CA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748017" y="1708725"/>
                <a:ext cx="1800000" cy="1090089"/>
              </a:xfrm>
              <a:prstGeom prst="rect">
                <a:avLst/>
              </a:prstGeom>
            </p:spPr>
            <p:txBody>
              <a:bodyPr anchor="ctr"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50000"/>
                  </a:lnSpc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=2</m:t>
                    </m:r>
                    <m:r>
                      <a:rPr lang="en-GB" sz="1400" b="0" i="1" smtClean="0">
                        <a:latin typeface="Cambria Math" panose="02040503050406030204" pitchFamily="18" charset="0"/>
                      </a:rPr>
                      <m:t>0.5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±0.5</m:t>
                    </m:r>
                  </m:oMath>
                </a14:m>
                <a:r>
                  <a:rPr lang="en-US" sz="1400" dirty="0"/>
                  <a:t> </a:t>
                </a:r>
                <a:r>
                  <a:rPr lang="pl-PL" sz="1400" dirty="0"/>
                  <a:t>kPa</a:t>
                </a:r>
              </a:p>
              <a:p>
                <a:pPr marL="0" indent="0" algn="ctr">
                  <a:lnSpc>
                    <a:spcPct val="150000"/>
                  </a:lnSpc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=10.0±0.1</m:t>
                    </m:r>
                  </m:oMath>
                </a14:m>
                <a:r>
                  <a:rPr lang="pl-PL" sz="1400" dirty="0"/>
                  <a:t> m/s</a:t>
                </a:r>
              </a:p>
            </p:txBody>
          </p:sp>
        </mc:Choice>
        <mc:Fallback xmlns="">
          <p:sp>
            <p:nvSpPr>
              <p:cNvPr id="11" name="Text Placeholder 4">
                <a:extLst>
                  <a:ext uri="{FF2B5EF4-FFF2-40B4-BE49-F238E27FC236}">
                    <a16:creationId xmlns:a16="http://schemas.microsoft.com/office/drawing/2014/main" id="{93EBA062-8462-B5BC-B7DB-16085CD29C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8017" y="1708725"/>
                <a:ext cx="1800000" cy="109008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 Placeholder 4">
                <a:extLst>
                  <a:ext uri="{FF2B5EF4-FFF2-40B4-BE49-F238E27FC236}">
                    <a16:creationId xmlns:a16="http://schemas.microsoft.com/office/drawing/2014/main" id="{FD902486-FED2-2B33-5228-1D7DB76ADB4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756575" y="2791780"/>
                <a:ext cx="1800000" cy="1090089"/>
              </a:xfrm>
              <a:prstGeom prst="rect">
                <a:avLst/>
              </a:prstGeom>
            </p:spPr>
            <p:txBody>
              <a:bodyPr anchor="ctr"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2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sz="1400" i="1" smtClean="0">
                          <a:latin typeface="Cambria Math" panose="02040503050406030204" pitchFamily="18" charset="0"/>
                        </a:rPr>
                        <m:t>=−2±</m:t>
                      </m:r>
                      <m:sSup>
                        <m:sSup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0.1</m:t>
                          </m:r>
                        </m:e>
                        <m:sup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∘</m:t>
                          </m:r>
                        </m:sup>
                      </m:sSup>
                    </m:oMath>
                  </m:oMathPara>
                </a14:m>
                <a:endParaRPr lang="en-US" sz="1400" dirty="0"/>
              </a:p>
              <a:p>
                <a:pPr marL="0" indent="0" algn="ctr">
                  <a:lnSpc>
                    <a:spcPct val="2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=0.35±0.01</m:t>
                      </m:r>
                    </m:oMath>
                  </m:oMathPara>
                </a14:m>
                <a:endParaRPr lang="pl-PL" sz="1400" dirty="0"/>
              </a:p>
            </p:txBody>
          </p:sp>
        </mc:Choice>
        <mc:Fallback xmlns="">
          <p:sp>
            <p:nvSpPr>
              <p:cNvPr id="12" name="Text Placeholder 4">
                <a:extLst>
                  <a:ext uri="{FF2B5EF4-FFF2-40B4-BE49-F238E27FC236}">
                    <a16:creationId xmlns:a16="http://schemas.microsoft.com/office/drawing/2014/main" id="{FD902486-FED2-2B33-5228-1D7DB76ADB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6575" y="2791780"/>
                <a:ext cx="1800000" cy="109008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9DD0C3A8-2F10-3586-7B54-485F3714682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3964" r="-427"/>
          <a:stretch/>
        </p:blipFill>
        <p:spPr>
          <a:xfrm rot="5400000">
            <a:off x="6398106" y="3271117"/>
            <a:ext cx="4982874" cy="50276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3B73F5E-5096-2755-7620-CEF9D6959317}"/>
              </a:ext>
            </a:extLst>
          </p:cNvPr>
          <p:cNvSpPr/>
          <p:nvPr/>
        </p:nvSpPr>
        <p:spPr>
          <a:xfrm>
            <a:off x="9367559" y="3996853"/>
            <a:ext cx="2560916" cy="9821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ECB786-C5D8-4C30-E46E-BF80ACA5E838}"/>
              </a:ext>
            </a:extLst>
          </p:cNvPr>
          <p:cNvSpPr txBox="1"/>
          <p:nvPr/>
        </p:nvSpPr>
        <p:spPr>
          <a:xfrm>
            <a:off x="9512827" y="4064193"/>
            <a:ext cx="2307698" cy="792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/>
              <a:t>Recorded at 1000 fps</a:t>
            </a:r>
          </a:p>
          <a:p>
            <a:pPr algn="ctr">
              <a:lnSpc>
                <a:spcPct val="150000"/>
              </a:lnSpc>
            </a:pPr>
            <a:r>
              <a:rPr lang="en-US" sz="1600" dirty="0"/>
              <a:t>Played back at 15 fps</a:t>
            </a:r>
          </a:p>
        </p:txBody>
      </p:sp>
    </p:spTree>
    <p:extLst>
      <p:ext uri="{BB962C8B-B14F-4D97-AF65-F5344CB8AC3E}">
        <p14:creationId xmlns:p14="http://schemas.microsoft.com/office/powerpoint/2010/main" val="3052523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C066200-8FD0-972A-DF5D-CDB6CF4BB7A9}"/>
              </a:ext>
            </a:extLst>
          </p:cNvPr>
          <p:cNvSpPr/>
          <p:nvPr/>
        </p:nvSpPr>
        <p:spPr>
          <a:xfrm>
            <a:off x="263525" y="908050"/>
            <a:ext cx="11664950" cy="40334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oid_fraction_processed">
            <a:hlinkClick r:id="" action="ppaction://media"/>
            <a:extLst>
              <a:ext uri="{FF2B5EF4-FFF2-40B4-BE49-F238E27FC236}">
                <a16:creationId xmlns:a16="http://schemas.microsoft.com/office/drawing/2014/main" id="{404017CE-4BC3-DBBE-CB22-E582D823C9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1475" y="1016000"/>
            <a:ext cx="11449050" cy="283393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F633097-56D6-9D39-37F2-A0FBBB35368F}"/>
              </a:ext>
            </a:extLst>
          </p:cNvPr>
          <p:cNvSpPr/>
          <p:nvPr/>
        </p:nvSpPr>
        <p:spPr>
          <a:xfrm>
            <a:off x="2404192" y="5094528"/>
            <a:ext cx="7383616" cy="1503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BEF7B0C-DBD9-BD66-120D-DF7B0A554299}"/>
              </a:ext>
            </a:extLst>
          </p:cNvPr>
          <p:cNvSpPr txBox="1">
            <a:spLocks/>
          </p:cNvSpPr>
          <p:nvPr/>
        </p:nvSpPr>
        <p:spPr>
          <a:xfrm>
            <a:off x="371475" y="4054258"/>
            <a:ext cx="5724525" cy="755650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Side view – 1000 fps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CAEFC6-E4E9-21EE-37A5-7A0CCA59D439}"/>
              </a:ext>
            </a:extLst>
          </p:cNvPr>
          <p:cNvSpPr txBox="1"/>
          <p:nvPr/>
        </p:nvSpPr>
        <p:spPr>
          <a:xfrm>
            <a:off x="10601325" y="1016000"/>
            <a:ext cx="12192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r>
              <a:rPr lang="en-US" sz="1400" dirty="0">
                <a:solidFill>
                  <a:srgbClr val="7030A0"/>
                </a:solidFill>
              </a:rPr>
              <a:t>#695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033809-F89D-283D-FBB7-D59F9AB7535C}"/>
              </a:ext>
            </a:extLst>
          </p:cNvPr>
          <p:cNvSpPr txBox="1"/>
          <p:nvPr/>
        </p:nvSpPr>
        <p:spPr>
          <a:xfrm>
            <a:off x="3529695" y="6132799"/>
            <a:ext cx="5123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Void fraction colours (higher % is more vapour)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C890310-F55D-1232-B49D-81E04987D7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2143" y="5163590"/>
            <a:ext cx="7158251" cy="9416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 Placeholder 4">
                <a:extLst>
                  <a:ext uri="{FF2B5EF4-FFF2-40B4-BE49-F238E27FC236}">
                    <a16:creationId xmlns:a16="http://schemas.microsoft.com/office/drawing/2014/main" id="{26919690-0F5D-B774-BF6D-6151AA14CFA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218749" y="3851429"/>
                <a:ext cx="1800000" cy="1090089"/>
              </a:xfrm>
              <a:prstGeom prst="rect">
                <a:avLst/>
              </a:prstGeom>
            </p:spPr>
            <p:txBody>
              <a:bodyPr anchor="ctr"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50000"/>
                  </a:lnSpc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=20.5±0.5</m:t>
                    </m:r>
                  </m:oMath>
                </a14:m>
                <a:r>
                  <a:rPr lang="en-US" sz="1400" dirty="0"/>
                  <a:t> </a:t>
                </a:r>
                <a:r>
                  <a:rPr lang="pl-PL" sz="1400" dirty="0"/>
                  <a:t>kPa</a:t>
                </a:r>
              </a:p>
              <a:p>
                <a:pPr marL="0" indent="0" algn="ctr">
                  <a:lnSpc>
                    <a:spcPct val="150000"/>
                  </a:lnSpc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=10.0±0.1</m:t>
                    </m:r>
                  </m:oMath>
                </a14:m>
                <a:r>
                  <a:rPr lang="pl-PL" sz="1400" dirty="0"/>
                  <a:t> m/s</a:t>
                </a:r>
              </a:p>
            </p:txBody>
          </p:sp>
        </mc:Choice>
        <mc:Fallback xmlns="">
          <p:sp>
            <p:nvSpPr>
              <p:cNvPr id="11" name="Text Placeholder 4">
                <a:extLst>
                  <a:ext uri="{FF2B5EF4-FFF2-40B4-BE49-F238E27FC236}">
                    <a16:creationId xmlns:a16="http://schemas.microsoft.com/office/drawing/2014/main" id="{26919690-0F5D-B774-BF6D-6151AA14CF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8749" y="3851429"/>
                <a:ext cx="1800000" cy="109008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9517187-4CC5-FB41-5910-0B85D1CC7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E91CA-9B22-2844-8E94-2A762C5288E7}" type="slidenum">
              <a:rPr lang="en-US" smtClean="0"/>
              <a:pPr/>
              <a:t>17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 Placeholder 4">
                <a:extLst>
                  <a:ext uri="{FF2B5EF4-FFF2-40B4-BE49-F238E27FC236}">
                    <a16:creationId xmlns:a16="http://schemas.microsoft.com/office/drawing/2014/main" id="{6A829265-2275-F2A9-2469-6D9E11759C6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020525" y="3843935"/>
                <a:ext cx="1800000" cy="1090089"/>
              </a:xfrm>
              <a:prstGeom prst="rect">
                <a:avLst/>
              </a:prstGeom>
            </p:spPr>
            <p:txBody>
              <a:bodyPr anchor="ctr"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2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sz="1400" i="1" smtClean="0">
                          <a:latin typeface="Cambria Math" panose="02040503050406030204" pitchFamily="18" charset="0"/>
                        </a:rPr>
                        <m:t>=−2±</m:t>
                      </m:r>
                      <m:sSup>
                        <m:sSup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0.1</m:t>
                          </m:r>
                        </m:e>
                        <m:sup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∘</m:t>
                          </m:r>
                        </m:sup>
                      </m:sSup>
                    </m:oMath>
                  </m:oMathPara>
                </a14:m>
                <a:endParaRPr lang="en-US" sz="1400" dirty="0"/>
              </a:p>
              <a:p>
                <a:pPr marL="0" indent="0" algn="ctr">
                  <a:lnSpc>
                    <a:spcPct val="2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=0.35±0.01</m:t>
                      </m:r>
                    </m:oMath>
                  </m:oMathPara>
                </a14:m>
                <a:endParaRPr lang="pl-PL" sz="1400" dirty="0"/>
              </a:p>
            </p:txBody>
          </p:sp>
        </mc:Choice>
        <mc:Fallback xmlns="">
          <p:sp>
            <p:nvSpPr>
              <p:cNvPr id="12" name="Text Placeholder 4">
                <a:extLst>
                  <a:ext uri="{FF2B5EF4-FFF2-40B4-BE49-F238E27FC236}">
                    <a16:creationId xmlns:a16="http://schemas.microsoft.com/office/drawing/2014/main" id="{6A829265-2275-F2A9-2469-6D9E11759C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20525" y="3843935"/>
                <a:ext cx="1800000" cy="109008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23B266A8-0CCD-AE89-1889-EF253077D57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44" t="19787" r="-4074"/>
          <a:stretch/>
        </p:blipFill>
        <p:spPr>
          <a:xfrm rot="10800000">
            <a:off x="1225839" y="2344738"/>
            <a:ext cx="10594686" cy="1506689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7194F2D-AB61-B23B-1113-56D5EAA80A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3525" y="73357"/>
            <a:ext cx="11157151" cy="587590"/>
          </a:xfrm>
        </p:spPr>
        <p:txBody>
          <a:bodyPr/>
          <a:lstStyle/>
          <a:p>
            <a:r>
              <a:rPr lang="en-US" dirty="0"/>
              <a:t>Shedding from re-entrant jets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4755004-95EB-8211-7ABC-C5B8169F2E8D}"/>
              </a:ext>
            </a:extLst>
          </p:cNvPr>
          <p:cNvCxnSpPr/>
          <p:nvPr/>
        </p:nvCxnSpPr>
        <p:spPr>
          <a:xfrm>
            <a:off x="6091267" y="1999296"/>
            <a:ext cx="619760" cy="690880"/>
          </a:xfrm>
          <a:prstGeom prst="straightConnector1">
            <a:avLst/>
          </a:prstGeom>
          <a:ln w="76200"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4408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43649A9-6A33-6AD7-F0A8-8BF4979F888C}"/>
              </a:ext>
            </a:extLst>
          </p:cNvPr>
          <p:cNvSpPr/>
          <p:nvPr/>
        </p:nvSpPr>
        <p:spPr>
          <a:xfrm>
            <a:off x="263525" y="908050"/>
            <a:ext cx="8985983" cy="568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ynched_video">
            <a:hlinkClick r:id="" action="ppaction://media"/>
            <a:extLst>
              <a:ext uri="{FF2B5EF4-FFF2-40B4-BE49-F238E27FC236}">
                <a16:creationId xmlns:a16="http://schemas.microsoft.com/office/drawing/2014/main" id="{29F44272-8C70-3190-7B57-B17A62A5CF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576" y="1016000"/>
            <a:ext cx="8742714" cy="54737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BE8F560-C743-9E68-1EDB-37BA46E580A0}"/>
              </a:ext>
            </a:extLst>
          </p:cNvPr>
          <p:cNvSpPr/>
          <p:nvPr/>
        </p:nvSpPr>
        <p:spPr>
          <a:xfrm>
            <a:off x="9367559" y="2906764"/>
            <a:ext cx="2560916" cy="9821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E9A390-90BD-959E-0F04-518BCC1721AD}"/>
              </a:ext>
            </a:extLst>
          </p:cNvPr>
          <p:cNvSpPr/>
          <p:nvPr/>
        </p:nvSpPr>
        <p:spPr>
          <a:xfrm>
            <a:off x="9367559" y="1816675"/>
            <a:ext cx="2560916" cy="9821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639B37-D055-85CE-F9A9-F29BA82DF5C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Fluid layer inside </a:t>
            </a:r>
            <a:r>
              <a:rPr lang="en-US" dirty="0" err="1"/>
              <a:t>supercavity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286BE5-23F7-036D-58CE-CE7116092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E91CA-9B22-2844-8E94-2A762C5288E7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57B99F-5DDC-3384-0D39-31F776F7F605}"/>
              </a:ext>
            </a:extLst>
          </p:cNvPr>
          <p:cNvSpPr txBox="1"/>
          <p:nvPr/>
        </p:nvSpPr>
        <p:spPr>
          <a:xfrm>
            <a:off x="381576" y="6120368"/>
            <a:ext cx="666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#696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03C0F9D-FDD1-E491-502E-5FDB664AF44B}"/>
              </a:ext>
            </a:extLst>
          </p:cNvPr>
          <p:cNvSpPr/>
          <p:nvPr/>
        </p:nvSpPr>
        <p:spPr>
          <a:xfrm>
            <a:off x="9367559" y="908050"/>
            <a:ext cx="2560916" cy="800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E14290-A646-1913-DEC3-23B7F02A5D6B}"/>
              </a:ext>
            </a:extLst>
          </p:cNvPr>
          <p:cNvSpPr txBox="1"/>
          <p:nvPr/>
        </p:nvSpPr>
        <p:spPr>
          <a:xfrm>
            <a:off x="9502726" y="1016000"/>
            <a:ext cx="23076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Synchronised high-speed optical and X-ray imaging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 Placeholder 4">
                <a:extLst>
                  <a:ext uri="{FF2B5EF4-FFF2-40B4-BE49-F238E27FC236}">
                    <a16:creationId xmlns:a16="http://schemas.microsoft.com/office/drawing/2014/main" id="{93EBA062-8462-B5BC-B7DB-16085CD29CA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748017" y="1708725"/>
                <a:ext cx="1800000" cy="1090089"/>
              </a:xfrm>
              <a:prstGeom prst="rect">
                <a:avLst/>
              </a:prstGeom>
            </p:spPr>
            <p:txBody>
              <a:bodyPr anchor="ctr"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50000"/>
                  </a:lnSpc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1400" b="0" i="1" smtClean="0">
                        <a:latin typeface="Cambria Math" panose="02040503050406030204" pitchFamily="18" charset="0"/>
                      </a:rPr>
                      <m:t>19.2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±0.5</m:t>
                    </m:r>
                  </m:oMath>
                </a14:m>
                <a:r>
                  <a:rPr lang="en-US" sz="1400" dirty="0"/>
                  <a:t> </a:t>
                </a:r>
                <a:r>
                  <a:rPr lang="pl-PL" sz="1400" dirty="0"/>
                  <a:t>kPa</a:t>
                </a:r>
              </a:p>
              <a:p>
                <a:pPr marL="0" indent="0" algn="ctr">
                  <a:lnSpc>
                    <a:spcPct val="150000"/>
                  </a:lnSpc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=10.0±0.1</m:t>
                    </m:r>
                  </m:oMath>
                </a14:m>
                <a:r>
                  <a:rPr lang="pl-PL" sz="1400" dirty="0"/>
                  <a:t> m/s</a:t>
                </a:r>
              </a:p>
            </p:txBody>
          </p:sp>
        </mc:Choice>
        <mc:Fallback xmlns="">
          <p:sp>
            <p:nvSpPr>
              <p:cNvPr id="11" name="Text Placeholder 4">
                <a:extLst>
                  <a:ext uri="{FF2B5EF4-FFF2-40B4-BE49-F238E27FC236}">
                    <a16:creationId xmlns:a16="http://schemas.microsoft.com/office/drawing/2014/main" id="{93EBA062-8462-B5BC-B7DB-16085CD29C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8017" y="1708725"/>
                <a:ext cx="1800000" cy="109008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 Placeholder 4">
                <a:extLst>
                  <a:ext uri="{FF2B5EF4-FFF2-40B4-BE49-F238E27FC236}">
                    <a16:creationId xmlns:a16="http://schemas.microsoft.com/office/drawing/2014/main" id="{FD902486-FED2-2B33-5228-1D7DB76ADB4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756575" y="2791780"/>
                <a:ext cx="1800000" cy="1090089"/>
              </a:xfrm>
              <a:prstGeom prst="rect">
                <a:avLst/>
              </a:prstGeom>
            </p:spPr>
            <p:txBody>
              <a:bodyPr anchor="ctr"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2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sz="1400" i="1" smtClean="0">
                          <a:latin typeface="Cambria Math" panose="02040503050406030204" pitchFamily="18" charset="0"/>
                        </a:rPr>
                        <m:t>=−2±</m:t>
                      </m:r>
                      <m:sSup>
                        <m:sSup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0.1</m:t>
                          </m:r>
                        </m:e>
                        <m:sup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∘</m:t>
                          </m:r>
                        </m:sup>
                      </m:sSup>
                    </m:oMath>
                  </m:oMathPara>
                </a14:m>
                <a:endParaRPr lang="en-US" sz="1400" dirty="0"/>
              </a:p>
              <a:p>
                <a:pPr marL="0" indent="0" algn="ctr">
                  <a:lnSpc>
                    <a:spcPct val="2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=0.32±0.01</m:t>
                      </m:r>
                    </m:oMath>
                  </m:oMathPara>
                </a14:m>
                <a:endParaRPr lang="pl-PL" sz="1400" dirty="0"/>
              </a:p>
            </p:txBody>
          </p:sp>
        </mc:Choice>
        <mc:Fallback xmlns="">
          <p:sp>
            <p:nvSpPr>
              <p:cNvPr id="12" name="Text Placeholder 4">
                <a:extLst>
                  <a:ext uri="{FF2B5EF4-FFF2-40B4-BE49-F238E27FC236}">
                    <a16:creationId xmlns:a16="http://schemas.microsoft.com/office/drawing/2014/main" id="{FD902486-FED2-2B33-5228-1D7DB76ADB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6575" y="2791780"/>
                <a:ext cx="1800000" cy="109008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9DD0C3A8-2F10-3586-7B54-485F3714682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3964" r="-427"/>
          <a:stretch/>
        </p:blipFill>
        <p:spPr>
          <a:xfrm rot="5400000">
            <a:off x="6398106" y="3271117"/>
            <a:ext cx="4982874" cy="50276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3B73F5E-5096-2755-7620-CEF9D6959317}"/>
              </a:ext>
            </a:extLst>
          </p:cNvPr>
          <p:cNvSpPr/>
          <p:nvPr/>
        </p:nvSpPr>
        <p:spPr>
          <a:xfrm>
            <a:off x="9367559" y="3996853"/>
            <a:ext cx="2560916" cy="9821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ECB786-C5D8-4C30-E46E-BF80ACA5E838}"/>
              </a:ext>
            </a:extLst>
          </p:cNvPr>
          <p:cNvSpPr txBox="1"/>
          <p:nvPr/>
        </p:nvSpPr>
        <p:spPr>
          <a:xfrm>
            <a:off x="9512827" y="4064193"/>
            <a:ext cx="2307698" cy="792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/>
              <a:t>Recorded at 1000 fps</a:t>
            </a:r>
          </a:p>
          <a:p>
            <a:pPr algn="ctr">
              <a:lnSpc>
                <a:spcPct val="150000"/>
              </a:lnSpc>
            </a:pPr>
            <a:r>
              <a:rPr lang="en-US" sz="1600" dirty="0"/>
              <a:t>Played back at 15 fps</a:t>
            </a:r>
          </a:p>
        </p:txBody>
      </p:sp>
    </p:spTree>
    <p:extLst>
      <p:ext uri="{BB962C8B-B14F-4D97-AF65-F5344CB8AC3E}">
        <p14:creationId xmlns:p14="http://schemas.microsoft.com/office/powerpoint/2010/main" val="181054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B8B5028-BA8E-E5EA-3BA0-942CE04893BC}"/>
              </a:ext>
            </a:extLst>
          </p:cNvPr>
          <p:cNvSpPr/>
          <p:nvPr/>
        </p:nvSpPr>
        <p:spPr>
          <a:xfrm>
            <a:off x="263525" y="908050"/>
            <a:ext cx="11664950" cy="40334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E7BFBB-2BC2-BED9-3285-6344A38A5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E91CA-9B22-2844-8E94-2A762C5288E7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6" name="void_fraction_processed">
            <a:hlinkClick r:id="" action="ppaction://media"/>
            <a:extLst>
              <a:ext uri="{FF2B5EF4-FFF2-40B4-BE49-F238E27FC236}">
                <a16:creationId xmlns:a16="http://schemas.microsoft.com/office/drawing/2014/main" id="{28A63178-801B-D033-813A-578EB359CB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1475" y="1016000"/>
            <a:ext cx="11449050" cy="283393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F081546-8664-26EE-A3C5-C8C5B0444E89}"/>
              </a:ext>
            </a:extLst>
          </p:cNvPr>
          <p:cNvSpPr/>
          <p:nvPr/>
        </p:nvSpPr>
        <p:spPr>
          <a:xfrm>
            <a:off x="2404192" y="5094528"/>
            <a:ext cx="7383616" cy="1503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8365FD68-0509-D8C8-2F0F-93523C3C13D0}"/>
              </a:ext>
            </a:extLst>
          </p:cNvPr>
          <p:cNvSpPr txBox="1">
            <a:spLocks/>
          </p:cNvSpPr>
          <p:nvPr/>
        </p:nvSpPr>
        <p:spPr>
          <a:xfrm>
            <a:off x="371475" y="4054258"/>
            <a:ext cx="5724525" cy="755650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Side view – 1000 fps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D8FD6A-67E4-6579-9DFC-7E055892611F}"/>
              </a:ext>
            </a:extLst>
          </p:cNvPr>
          <p:cNvSpPr txBox="1"/>
          <p:nvPr/>
        </p:nvSpPr>
        <p:spPr>
          <a:xfrm>
            <a:off x="10601325" y="1016000"/>
            <a:ext cx="12192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r>
              <a:rPr lang="en-US" sz="1400" dirty="0">
                <a:solidFill>
                  <a:srgbClr val="7030A0"/>
                </a:solidFill>
              </a:rPr>
              <a:t>#696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BBA4A4-1BDB-D505-6CB0-AF14572DDC4B}"/>
              </a:ext>
            </a:extLst>
          </p:cNvPr>
          <p:cNvSpPr txBox="1"/>
          <p:nvPr/>
        </p:nvSpPr>
        <p:spPr>
          <a:xfrm>
            <a:off x="3529695" y="6132799"/>
            <a:ext cx="5123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Void fraction colours (higher % is more vapour)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E505232-CD9B-A95C-ECE9-9588E4D744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2143" y="5163590"/>
            <a:ext cx="7158251" cy="9416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 Placeholder 4">
                <a:extLst>
                  <a:ext uri="{FF2B5EF4-FFF2-40B4-BE49-F238E27FC236}">
                    <a16:creationId xmlns:a16="http://schemas.microsoft.com/office/drawing/2014/main" id="{39828AD6-25D9-4854-6723-D941F2CA14F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218749" y="3851429"/>
                <a:ext cx="1800000" cy="1090089"/>
              </a:xfrm>
              <a:prstGeom prst="rect">
                <a:avLst/>
              </a:prstGeom>
            </p:spPr>
            <p:txBody>
              <a:bodyPr anchor="ctr"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50000"/>
                  </a:lnSpc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=19.2±0.5</m:t>
                    </m:r>
                  </m:oMath>
                </a14:m>
                <a:r>
                  <a:rPr lang="en-US" sz="1400" dirty="0"/>
                  <a:t> </a:t>
                </a:r>
                <a:r>
                  <a:rPr lang="pl-PL" sz="1400" dirty="0"/>
                  <a:t>kPa</a:t>
                </a:r>
              </a:p>
              <a:p>
                <a:pPr marL="0" indent="0" algn="ctr">
                  <a:lnSpc>
                    <a:spcPct val="150000"/>
                  </a:lnSpc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=10.0±0.1</m:t>
                    </m:r>
                  </m:oMath>
                </a14:m>
                <a:r>
                  <a:rPr lang="pl-PL" sz="1400" dirty="0"/>
                  <a:t> m/s</a:t>
                </a:r>
              </a:p>
            </p:txBody>
          </p:sp>
        </mc:Choice>
        <mc:Fallback xmlns="">
          <p:sp>
            <p:nvSpPr>
              <p:cNvPr id="13" name="Text Placeholder 4">
                <a:extLst>
                  <a:ext uri="{FF2B5EF4-FFF2-40B4-BE49-F238E27FC236}">
                    <a16:creationId xmlns:a16="http://schemas.microsoft.com/office/drawing/2014/main" id="{39828AD6-25D9-4854-6723-D941F2CA14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8749" y="3851429"/>
                <a:ext cx="1800000" cy="109008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 Placeholder 4">
                <a:extLst>
                  <a:ext uri="{FF2B5EF4-FFF2-40B4-BE49-F238E27FC236}">
                    <a16:creationId xmlns:a16="http://schemas.microsoft.com/office/drawing/2014/main" id="{5B42846D-8F26-4FBC-D587-5C147E41849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020525" y="3843935"/>
                <a:ext cx="1800000" cy="1090089"/>
              </a:xfrm>
              <a:prstGeom prst="rect">
                <a:avLst/>
              </a:prstGeom>
            </p:spPr>
            <p:txBody>
              <a:bodyPr anchor="ctr"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2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sz="1400" i="1" smtClean="0">
                          <a:latin typeface="Cambria Math" panose="02040503050406030204" pitchFamily="18" charset="0"/>
                        </a:rPr>
                        <m:t>=−2±</m:t>
                      </m:r>
                      <m:sSup>
                        <m:sSup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0.1</m:t>
                          </m:r>
                        </m:e>
                        <m:sup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∘</m:t>
                          </m:r>
                        </m:sup>
                      </m:sSup>
                    </m:oMath>
                  </m:oMathPara>
                </a14:m>
                <a:endParaRPr lang="en-US" sz="1400" dirty="0"/>
              </a:p>
              <a:p>
                <a:pPr marL="0" indent="0" algn="ctr">
                  <a:lnSpc>
                    <a:spcPct val="2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=0.32±0.01</m:t>
                      </m:r>
                    </m:oMath>
                  </m:oMathPara>
                </a14:m>
                <a:endParaRPr lang="pl-PL" sz="1400" dirty="0"/>
              </a:p>
            </p:txBody>
          </p:sp>
        </mc:Choice>
        <mc:Fallback xmlns="">
          <p:sp>
            <p:nvSpPr>
              <p:cNvPr id="14" name="Text Placeholder 4">
                <a:extLst>
                  <a:ext uri="{FF2B5EF4-FFF2-40B4-BE49-F238E27FC236}">
                    <a16:creationId xmlns:a16="http://schemas.microsoft.com/office/drawing/2014/main" id="{5B42846D-8F26-4FBC-D587-5C147E4184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20525" y="3843935"/>
                <a:ext cx="1800000" cy="109008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263BE9D9-D984-AF7D-E2AE-8F639991A8D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44" t="19787" r="-4074"/>
          <a:stretch/>
        </p:blipFill>
        <p:spPr>
          <a:xfrm rot="10800000">
            <a:off x="1225839" y="2344738"/>
            <a:ext cx="10594686" cy="1506689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4D583B1D-048C-D072-AE38-0449241891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3525" y="73357"/>
            <a:ext cx="11157151" cy="587590"/>
          </a:xfrm>
        </p:spPr>
        <p:txBody>
          <a:bodyPr/>
          <a:lstStyle/>
          <a:p>
            <a:r>
              <a:rPr lang="en-US" dirty="0"/>
              <a:t>Fluid layer inside </a:t>
            </a:r>
            <a:r>
              <a:rPr lang="en-US" dirty="0" err="1"/>
              <a:t>supercavity</a:t>
            </a:r>
            <a:endParaRPr lang="en-US" dirty="0"/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0BA9A9D5-6277-B402-082E-9FF2C865F322}"/>
              </a:ext>
            </a:extLst>
          </p:cNvPr>
          <p:cNvCxnSpPr>
            <a:cxnSpLocks/>
          </p:cNvCxnSpPr>
          <p:nvPr/>
        </p:nvCxnSpPr>
        <p:spPr>
          <a:xfrm>
            <a:off x="8982635" y="1757082"/>
            <a:ext cx="289965" cy="809544"/>
          </a:xfrm>
          <a:prstGeom prst="straightConnector1">
            <a:avLst/>
          </a:prstGeom>
          <a:ln w="76200"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25E5B13-CB5F-67C7-15CF-68510455FFC2}"/>
              </a:ext>
            </a:extLst>
          </p:cNvPr>
          <p:cNvCxnSpPr>
            <a:cxnSpLocks/>
          </p:cNvCxnSpPr>
          <p:nvPr/>
        </p:nvCxnSpPr>
        <p:spPr>
          <a:xfrm flipV="1">
            <a:off x="1353671" y="2840671"/>
            <a:ext cx="471593" cy="514822"/>
          </a:xfrm>
          <a:prstGeom prst="straightConnector1">
            <a:avLst/>
          </a:prstGeom>
          <a:ln w="76200"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A90F411-4CE4-CCF5-CD08-31DF73CA2EA5}"/>
              </a:ext>
            </a:extLst>
          </p:cNvPr>
          <p:cNvCxnSpPr>
            <a:cxnSpLocks/>
          </p:cNvCxnSpPr>
          <p:nvPr/>
        </p:nvCxnSpPr>
        <p:spPr>
          <a:xfrm>
            <a:off x="2512143" y="1316355"/>
            <a:ext cx="74052" cy="728027"/>
          </a:xfrm>
          <a:prstGeom prst="straightConnector1">
            <a:avLst/>
          </a:prstGeom>
          <a:ln w="76200"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3616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7A0E9-B355-81FD-192A-67461A689E2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Large-scale erosion study</a:t>
            </a:r>
          </a:p>
        </p:txBody>
      </p:sp>
      <p:pic>
        <p:nvPicPr>
          <p:cNvPr id="6" name="Picture 4" descr="foil installed, view from upstream">
            <a:extLst>
              <a:ext uri="{FF2B5EF4-FFF2-40B4-BE49-F238E27FC236}">
                <a16:creationId xmlns:a16="http://schemas.microsoft.com/office/drawing/2014/main" id="{AF706C8F-DE9B-FEDC-548C-ABC9BBBE7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29" y="1016000"/>
            <a:ext cx="6291427" cy="54737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CA26344-9DDA-C4F1-92BD-F1FF48CDF7AC}"/>
              </a:ext>
            </a:extLst>
          </p:cNvPr>
          <p:cNvCxnSpPr>
            <a:cxnSpLocks/>
          </p:cNvCxnSpPr>
          <p:nvPr/>
        </p:nvCxnSpPr>
        <p:spPr>
          <a:xfrm flipV="1">
            <a:off x="1164294" y="2939454"/>
            <a:ext cx="4655593" cy="39167"/>
          </a:xfrm>
          <a:prstGeom prst="straightConnector1">
            <a:avLst/>
          </a:prstGeom>
          <a:ln w="57150">
            <a:solidFill>
              <a:schemeClr val="bg1"/>
            </a:solidFill>
            <a:headEnd type="triangle" w="med" len="med"/>
            <a:tailEnd type="triangle" w="med" len="med"/>
          </a:ln>
          <a:effectLst>
            <a:outerShdw blurRad="127000" sx="102000" sy="102000" algn="ctr" rotWithShape="0">
              <a:prstClr val="black">
                <a:alpha val="88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33F2FF7-72CC-1549-7DAB-9B3F99E62C27}"/>
              </a:ext>
            </a:extLst>
          </p:cNvPr>
          <p:cNvSpPr txBox="1"/>
          <p:nvPr/>
        </p:nvSpPr>
        <p:spPr>
          <a:xfrm>
            <a:off x="2519989" y="2494816"/>
            <a:ext cx="2525350" cy="46166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3 meter span!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5DADB0E-E78A-1E5E-6529-6D9F4668CCB1}"/>
                  </a:ext>
                </a:extLst>
              </p:cNvPr>
              <p:cNvSpPr txBox="1"/>
              <p:nvPr/>
            </p:nvSpPr>
            <p:spPr>
              <a:xfrm>
                <a:off x="1711928" y="1094466"/>
                <a:ext cx="3560323" cy="400110"/>
              </a:xfrm>
              <a:prstGeom prst="rect">
                <a:avLst/>
              </a:prstGeom>
              <a:solidFill>
                <a:srgbClr val="000000">
                  <a:alpha val="20000"/>
                </a:srgbClr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  <a:softEdge rad="63500"/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chemeClr val="bg1"/>
                    </a:solidFill>
                  </a:rPr>
                  <a:t>Reynolds numbers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2000" dirty="0">
                    <a:solidFill>
                      <a:schemeClr val="bg1"/>
                    </a:solidFill>
                  </a:rPr>
                  <a:t>50 million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5DADB0E-E78A-1E5E-6529-6D9F4668CC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1928" y="1094466"/>
                <a:ext cx="3560323" cy="400110"/>
              </a:xfrm>
              <a:prstGeom prst="rect">
                <a:avLst/>
              </a:prstGeom>
              <a:blipFill>
                <a:blip r:embed="rId4"/>
                <a:stretch>
                  <a:fillRect b="-6742"/>
                </a:stretch>
              </a:blip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51FBD214-15E4-31A0-DABE-F541F8A143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033" y="4972160"/>
            <a:ext cx="3730705" cy="14000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6BCA77-27D5-0B8D-EE5A-5E7F8D835D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20956" y="3329492"/>
            <a:ext cx="1323461" cy="14000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1F3F781-840B-6187-E1C4-81621620BC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507" y="3469573"/>
            <a:ext cx="1939256" cy="11199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1B2E858-7B71-2104-AD0F-1CAF8AC493AE}"/>
              </a:ext>
            </a:extLst>
          </p:cNvPr>
          <p:cNvSpPr txBox="1"/>
          <p:nvPr/>
        </p:nvSpPr>
        <p:spPr>
          <a:xfrm>
            <a:off x="7503167" y="1294521"/>
            <a:ext cx="40397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objectives: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Study erosion at ‘full-scale’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Measure hydrodynamics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Compare between scales</a:t>
            </a:r>
          </a:p>
        </p:txBody>
      </p:sp>
    </p:spTree>
    <p:extLst>
      <p:ext uri="{BB962C8B-B14F-4D97-AF65-F5344CB8AC3E}">
        <p14:creationId xmlns:p14="http://schemas.microsoft.com/office/powerpoint/2010/main" val="20614917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5D9A9F4-C5C8-82ED-4E49-52D876F861DC}"/>
              </a:ext>
            </a:extLst>
          </p:cNvPr>
          <p:cNvSpPr/>
          <p:nvPr/>
        </p:nvSpPr>
        <p:spPr>
          <a:xfrm>
            <a:off x="7406640" y="908050"/>
            <a:ext cx="4521835" cy="29183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7CEDD8-93BA-2332-F756-6BA9872047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Summary and upcoming work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4D9427-4F68-D4F1-35B2-1DD846E13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E91CA-9B22-2844-8E94-2A762C5288E7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8517E1-E945-7176-F136-F1ADCA4B2060}"/>
              </a:ext>
            </a:extLst>
          </p:cNvPr>
          <p:cNvSpPr/>
          <p:nvPr/>
        </p:nvSpPr>
        <p:spPr>
          <a:xfrm>
            <a:off x="263525" y="914701"/>
            <a:ext cx="6946166" cy="2061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4A3D1B-7FCD-6DA3-42E2-4CF45675EA43}"/>
              </a:ext>
            </a:extLst>
          </p:cNvPr>
          <p:cNvSpPr txBox="1"/>
          <p:nvPr/>
        </p:nvSpPr>
        <p:spPr>
          <a:xfrm>
            <a:off x="372793" y="1022650"/>
            <a:ext cx="6330462" cy="1711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/>
              <a:t>In this presentation: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GB" dirty="0"/>
              <a:t>Motivated cross-scale comparison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GB" dirty="0"/>
              <a:t>Demonstrated small-scale void fraction measurements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GB" dirty="0"/>
              <a:t>Characterised interesting dynamics using X-ray densitometry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23E5AF-C927-CF1A-D6F2-57B99F5F9E8B}"/>
              </a:ext>
            </a:extLst>
          </p:cNvPr>
          <p:cNvSpPr/>
          <p:nvPr/>
        </p:nvSpPr>
        <p:spPr>
          <a:xfrm>
            <a:off x="263525" y="3369968"/>
            <a:ext cx="6946166" cy="20610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E36F5C-4C88-86A6-FE14-2D849DD7F8FA}"/>
              </a:ext>
            </a:extLst>
          </p:cNvPr>
          <p:cNvSpPr txBox="1"/>
          <p:nvPr/>
        </p:nvSpPr>
        <p:spPr>
          <a:xfrm>
            <a:off x="372792" y="3477918"/>
            <a:ext cx="6836899" cy="2126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/>
              <a:t>Upcoming work: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dirty="0"/>
              <a:t>Detailed cavity measurements at small scale (e.g. cavity pressure)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dirty="0"/>
              <a:t>Use electrodes to measure cavity void fraction at full scale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dirty="0"/>
              <a:t>Compare dynamics between scales</a:t>
            </a:r>
          </a:p>
          <a:p>
            <a:pPr>
              <a:lnSpc>
                <a:spcPct val="150000"/>
              </a:lnSpc>
            </a:pPr>
            <a:endParaRPr lang="en-GB" dirty="0"/>
          </a:p>
        </p:txBody>
      </p:sp>
      <p:pic>
        <p:nvPicPr>
          <p:cNvPr id="9" name="synched_video">
            <a:hlinkClick r:id="" action="ppaction://media"/>
            <a:extLst>
              <a:ext uri="{FF2B5EF4-FFF2-40B4-BE49-F238E27FC236}">
                <a16:creationId xmlns:a16="http://schemas.microsoft.com/office/drawing/2014/main" id="{020E365E-ECE6-B519-B49F-68F4175137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41227" y="1016000"/>
            <a:ext cx="4279298" cy="267921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DB4B030-3994-6C58-6F77-4A442089A4B9}"/>
              </a:ext>
            </a:extLst>
          </p:cNvPr>
          <p:cNvSpPr/>
          <p:nvPr/>
        </p:nvSpPr>
        <p:spPr>
          <a:xfrm>
            <a:off x="7419958" y="4073515"/>
            <a:ext cx="4508517" cy="13575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void_fraction_processed">
            <a:hlinkClick r:id="" action="ppaction://media"/>
            <a:extLst>
              <a:ext uri="{FF2B5EF4-FFF2-40B4-BE49-F238E27FC236}">
                <a16:creationId xmlns:a16="http://schemas.microsoft.com/office/drawing/2014/main" id="{DD174C6A-BB4F-40A4-C1A2-849303F2C37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41227" y="4226523"/>
            <a:ext cx="4279299" cy="10592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CC89A9E-618F-43C7-F3A9-918B06DA5CD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44" t="19787" r="-4074"/>
          <a:stretch/>
        </p:blipFill>
        <p:spPr>
          <a:xfrm rot="10800000">
            <a:off x="7860563" y="4724096"/>
            <a:ext cx="3959964" cy="56315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3D98A87-EF2F-2C98-BC86-EEEE2501EB07}"/>
              </a:ext>
            </a:extLst>
          </p:cNvPr>
          <p:cNvSpPr/>
          <p:nvPr/>
        </p:nvSpPr>
        <p:spPr>
          <a:xfrm>
            <a:off x="263525" y="5943299"/>
            <a:ext cx="5753818" cy="6543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2629629-432D-F990-4F39-D47E3734301E}"/>
              </a:ext>
            </a:extLst>
          </p:cNvPr>
          <p:cNvSpPr txBox="1"/>
          <p:nvPr/>
        </p:nvSpPr>
        <p:spPr>
          <a:xfrm>
            <a:off x="371476" y="6028035"/>
            <a:ext cx="55205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Thank you!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D46F662-EC4A-AB77-773B-C5FDF9D913E7}"/>
              </a:ext>
            </a:extLst>
          </p:cNvPr>
          <p:cNvSpPr/>
          <p:nvPr/>
        </p:nvSpPr>
        <p:spPr>
          <a:xfrm>
            <a:off x="6174659" y="5949950"/>
            <a:ext cx="5753818" cy="6543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7FBD42A-DBA4-7F6F-2196-5414E6E5FAE6}"/>
              </a:ext>
            </a:extLst>
          </p:cNvPr>
          <p:cNvSpPr txBox="1"/>
          <p:nvPr/>
        </p:nvSpPr>
        <p:spPr>
          <a:xfrm>
            <a:off x="6282610" y="6034686"/>
            <a:ext cx="55205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elijahan@umich.edu</a:t>
            </a:r>
          </a:p>
        </p:txBody>
      </p:sp>
    </p:spTree>
    <p:extLst>
      <p:ext uri="{BB962C8B-B14F-4D97-AF65-F5344CB8AC3E}">
        <p14:creationId xmlns:p14="http://schemas.microsoft.com/office/powerpoint/2010/main" val="1377354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353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36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37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/>
      <p:bldP spid="16" grpId="0" animBg="1"/>
      <p:bldP spid="17" grpId="0"/>
      <p:bldP spid="18" grpId="0" animBg="1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Rectangle 91">
            <a:extLst>
              <a:ext uri="{FF2B5EF4-FFF2-40B4-BE49-F238E27FC236}">
                <a16:creationId xmlns:a16="http://schemas.microsoft.com/office/drawing/2014/main" id="{9F69CD85-1B94-B41C-2FFE-E135DAAB8A3A}"/>
              </a:ext>
            </a:extLst>
          </p:cNvPr>
          <p:cNvSpPr/>
          <p:nvPr/>
        </p:nvSpPr>
        <p:spPr>
          <a:xfrm>
            <a:off x="263525" y="908051"/>
            <a:ext cx="5769565" cy="568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0F6108-D423-D556-8A31-88276186D9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X-ray densitometry can measure void fraction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5E7221-D21F-20D5-2B6B-1B3B3607A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E91CA-9B22-2844-8E94-2A762C5288E7}" type="slidenum">
              <a:rPr lang="en-US" smtClean="0"/>
              <a:pPr/>
              <a:t>21</a:t>
            </a:fld>
            <a:endParaRPr lang="en-US" dirty="0"/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299DD993-F0FD-0CBF-777D-8F8547A1CA45}"/>
              </a:ext>
            </a:extLst>
          </p:cNvPr>
          <p:cNvGrpSpPr/>
          <p:nvPr/>
        </p:nvGrpSpPr>
        <p:grpSpPr>
          <a:xfrm>
            <a:off x="430198" y="1079751"/>
            <a:ext cx="5379477" cy="1510578"/>
            <a:chOff x="430198" y="1079751"/>
            <a:chExt cx="5379477" cy="151057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9D5E16D-41E6-626F-C10D-DC99C05059F0}"/>
                </a:ext>
              </a:extLst>
            </p:cNvPr>
            <p:cNvSpPr/>
            <p:nvPr/>
          </p:nvSpPr>
          <p:spPr>
            <a:xfrm>
              <a:off x="2241326" y="1079751"/>
              <a:ext cx="2019300" cy="114124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E638C281-F8AE-2F87-3D80-18F14A0FF7C5}"/>
                </a:ext>
              </a:extLst>
            </p:cNvPr>
            <p:cNvCxnSpPr>
              <a:cxnSpLocks/>
              <a:stCxn id="67" idx="3"/>
              <a:endCxn id="5" idx="1"/>
            </p:cNvCxnSpPr>
            <p:nvPr/>
          </p:nvCxnSpPr>
          <p:spPr>
            <a:xfrm>
              <a:off x="961977" y="1650374"/>
              <a:ext cx="1279349" cy="0"/>
            </a:xfrm>
            <a:prstGeom prst="straightConnector1">
              <a:avLst/>
            </a:prstGeom>
            <a:ln w="762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D53D49EC-5C31-3E0E-DD29-482568B918B2}"/>
                </a:ext>
              </a:extLst>
            </p:cNvPr>
            <p:cNvCxnSpPr>
              <a:cxnSpLocks/>
              <a:stCxn id="5" idx="1"/>
              <a:endCxn id="5" idx="3"/>
            </p:cNvCxnSpPr>
            <p:nvPr/>
          </p:nvCxnSpPr>
          <p:spPr>
            <a:xfrm>
              <a:off x="2241326" y="1650374"/>
              <a:ext cx="2019300" cy="0"/>
            </a:xfrm>
            <a:prstGeom prst="straightConnector1">
              <a:avLst/>
            </a:prstGeom>
            <a:ln w="76200">
              <a:gradFill flip="none" rotWithShape="1">
                <a:gsLst>
                  <a:gs pos="0">
                    <a:srgbClr val="7030A0">
                      <a:alpha val="25000"/>
                    </a:srgbClr>
                  </a:gs>
                  <a:gs pos="100000">
                    <a:srgbClr val="7030A0"/>
                  </a:gs>
                </a:gsLst>
                <a:lin ang="10800000" scaled="1"/>
                <a:tileRect/>
              </a:gra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1B21710B-FADD-7F32-1BBD-C2AB456C13C1}"/>
                </a:ext>
              </a:extLst>
            </p:cNvPr>
            <p:cNvCxnSpPr>
              <a:cxnSpLocks/>
              <a:stCxn id="5" idx="3"/>
              <a:endCxn id="74" idx="1"/>
            </p:cNvCxnSpPr>
            <p:nvPr/>
          </p:nvCxnSpPr>
          <p:spPr>
            <a:xfrm flipV="1">
              <a:off x="4260626" y="1649824"/>
              <a:ext cx="1017270" cy="550"/>
            </a:xfrm>
            <a:prstGeom prst="straightConnector1">
              <a:avLst/>
            </a:prstGeom>
            <a:ln w="76200">
              <a:solidFill>
                <a:srgbClr val="7030A0">
                  <a:alpha val="25000"/>
                </a:srgb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D2A12FA-C511-1F51-6BA9-F92F6D7BB759}"/>
                </a:ext>
              </a:extLst>
            </p:cNvPr>
            <p:cNvSpPr txBox="1"/>
            <p:nvPr/>
          </p:nvSpPr>
          <p:spPr>
            <a:xfrm>
              <a:off x="2523266" y="2220997"/>
              <a:ext cx="1463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2060"/>
                  </a:solidFill>
                </a:rPr>
                <a:t>Water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A8462028-5A1E-830B-07D5-4372F6487D5D}"/>
                    </a:ext>
                  </a:extLst>
                </p:cNvPr>
                <p:cNvSpPr txBox="1"/>
                <p:nvPr/>
              </p:nvSpPr>
              <p:spPr>
                <a:xfrm>
                  <a:off x="430198" y="1419541"/>
                  <a:ext cx="531779" cy="461665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rgbClr val="002060"/>
                    </a:solidFill>
                  </a:endParaRPr>
                </a:p>
              </p:txBody>
            </p:sp>
          </mc:Choice>
          <mc:Fallback xmlns="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A8462028-5A1E-830B-07D5-4372F6487D5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0198" y="1419541"/>
                  <a:ext cx="531779" cy="461665"/>
                </a:xfrm>
                <a:prstGeom prst="rect">
                  <a:avLst/>
                </a:prstGeom>
                <a:blipFill>
                  <a:blip r:embed="rId3"/>
                  <a:stretch>
                    <a:fillRect b="-13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1FC53756-2C23-D658-6809-9B664317E759}"/>
                    </a:ext>
                  </a:extLst>
                </p:cNvPr>
                <p:cNvSpPr txBox="1"/>
                <p:nvPr/>
              </p:nvSpPr>
              <p:spPr>
                <a:xfrm>
                  <a:off x="5277896" y="1418991"/>
                  <a:ext cx="531779" cy="461665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rgbClr val="002060"/>
                    </a:solidFill>
                  </a:endParaRPr>
                </a:p>
              </p:txBody>
            </p:sp>
          </mc:Choice>
          <mc:Fallback xmlns="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1FC53756-2C23-D658-6809-9B664317E75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77896" y="1418991"/>
                  <a:ext cx="531779" cy="46166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628326A-E428-B4AD-1D30-82CD225A89B9}"/>
              </a:ext>
            </a:extLst>
          </p:cNvPr>
          <p:cNvGrpSpPr/>
          <p:nvPr/>
        </p:nvGrpSpPr>
        <p:grpSpPr>
          <a:xfrm>
            <a:off x="430198" y="2952614"/>
            <a:ext cx="5379477" cy="1510532"/>
            <a:chOff x="430198" y="2952614"/>
            <a:chExt cx="5379477" cy="1510532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6A8B86F2-7766-5E51-4302-A068384CADBC}"/>
                </a:ext>
              </a:extLst>
            </p:cNvPr>
            <p:cNvSpPr/>
            <p:nvPr/>
          </p:nvSpPr>
          <p:spPr>
            <a:xfrm>
              <a:off x="2237516" y="2952614"/>
              <a:ext cx="2019300" cy="1141200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E7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EF2A9CF0-FE02-B475-E24A-8B20F2875CF5}"/>
                </a:ext>
              </a:extLst>
            </p:cNvPr>
            <p:cNvCxnSpPr>
              <a:cxnSpLocks/>
              <a:stCxn id="68" idx="3"/>
              <a:endCxn id="55" idx="1"/>
            </p:cNvCxnSpPr>
            <p:nvPr/>
          </p:nvCxnSpPr>
          <p:spPr>
            <a:xfrm>
              <a:off x="961977" y="3522663"/>
              <a:ext cx="1275539" cy="551"/>
            </a:xfrm>
            <a:prstGeom prst="straightConnector1">
              <a:avLst/>
            </a:prstGeom>
            <a:ln w="762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045FC92F-FF8F-A7D7-0445-66050801FFA6}"/>
                </a:ext>
              </a:extLst>
            </p:cNvPr>
            <p:cNvCxnSpPr>
              <a:cxnSpLocks/>
              <a:stCxn id="55" idx="1"/>
              <a:endCxn id="55" idx="3"/>
            </p:cNvCxnSpPr>
            <p:nvPr/>
          </p:nvCxnSpPr>
          <p:spPr>
            <a:xfrm>
              <a:off x="2237516" y="3523214"/>
              <a:ext cx="2019300" cy="0"/>
            </a:xfrm>
            <a:prstGeom prst="straightConnector1">
              <a:avLst/>
            </a:prstGeom>
            <a:ln w="76200">
              <a:gradFill flip="none" rotWithShape="1">
                <a:gsLst>
                  <a:gs pos="0">
                    <a:srgbClr val="7030A0">
                      <a:alpha val="50000"/>
                    </a:srgbClr>
                  </a:gs>
                  <a:gs pos="100000">
                    <a:srgbClr val="7030A0"/>
                  </a:gs>
                </a:gsLst>
                <a:lin ang="10800000" scaled="1"/>
                <a:tileRect/>
              </a:gra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B51F0B6B-F853-F609-801C-9A925B831663}"/>
                </a:ext>
              </a:extLst>
            </p:cNvPr>
            <p:cNvCxnSpPr>
              <a:cxnSpLocks/>
              <a:stCxn id="55" idx="3"/>
              <a:endCxn id="75" idx="1"/>
            </p:cNvCxnSpPr>
            <p:nvPr/>
          </p:nvCxnSpPr>
          <p:spPr>
            <a:xfrm flipV="1">
              <a:off x="4256816" y="3522663"/>
              <a:ext cx="1021080" cy="551"/>
            </a:xfrm>
            <a:prstGeom prst="straightConnector1">
              <a:avLst/>
            </a:prstGeom>
            <a:ln w="76200">
              <a:solidFill>
                <a:srgbClr val="7030A0">
                  <a:alpha val="50000"/>
                </a:srgb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E572CDB-6A89-C27A-5FEC-715B5C4B6B73}"/>
                </a:ext>
              </a:extLst>
            </p:cNvPr>
            <p:cNvSpPr txBox="1"/>
            <p:nvPr/>
          </p:nvSpPr>
          <p:spPr>
            <a:xfrm>
              <a:off x="2123983" y="4093814"/>
              <a:ext cx="22616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2060"/>
                  </a:solidFill>
                </a:rPr>
                <a:t>Air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BA05A4DE-D8F8-FBEE-4C9E-6B63D50A1747}"/>
                    </a:ext>
                  </a:extLst>
                </p:cNvPr>
                <p:cNvSpPr txBox="1"/>
                <p:nvPr/>
              </p:nvSpPr>
              <p:spPr>
                <a:xfrm>
                  <a:off x="430198" y="3291830"/>
                  <a:ext cx="531779" cy="461665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rgbClr val="002060"/>
                    </a:solidFill>
                  </a:endParaRPr>
                </a:p>
              </p:txBody>
            </p:sp>
          </mc:Choice>
          <mc:Fallback xmlns=""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BA05A4DE-D8F8-FBEE-4C9E-6B63D50A174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0198" y="3291830"/>
                  <a:ext cx="531779" cy="461665"/>
                </a:xfrm>
                <a:prstGeom prst="rect">
                  <a:avLst/>
                </a:prstGeom>
                <a:blipFill>
                  <a:blip r:embed="rId5"/>
                  <a:stretch>
                    <a:fillRect b="-13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05468B25-B265-A133-8BEE-68F319961B2B}"/>
                    </a:ext>
                  </a:extLst>
                </p:cNvPr>
                <p:cNvSpPr txBox="1"/>
                <p:nvPr/>
              </p:nvSpPr>
              <p:spPr>
                <a:xfrm>
                  <a:off x="5277896" y="3291830"/>
                  <a:ext cx="531779" cy="461665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rgbClr val="002060"/>
                    </a:solidFill>
                  </a:endParaRPr>
                </a:p>
              </p:txBody>
            </p:sp>
          </mc:Choice>
          <mc:Fallback xmlns=""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05468B25-B265-A133-8BEE-68F319961B2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77896" y="3291830"/>
                  <a:ext cx="531779" cy="46166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62EA81FC-C1F2-A083-1AB0-250673640AB1}"/>
              </a:ext>
            </a:extLst>
          </p:cNvPr>
          <p:cNvGrpSpPr/>
          <p:nvPr/>
        </p:nvGrpSpPr>
        <p:grpSpPr>
          <a:xfrm>
            <a:off x="430198" y="4825453"/>
            <a:ext cx="5379477" cy="1503507"/>
            <a:chOff x="430198" y="4825453"/>
            <a:chExt cx="5379477" cy="1503507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684085D1-1969-EE38-FE1D-D10343799CF9}"/>
                </a:ext>
              </a:extLst>
            </p:cNvPr>
            <p:cNvSpPr/>
            <p:nvPr/>
          </p:nvSpPr>
          <p:spPr>
            <a:xfrm>
              <a:off x="2245135" y="4825453"/>
              <a:ext cx="2019300" cy="1141200"/>
            </a:xfrm>
            <a:prstGeom prst="rect">
              <a:avLst/>
            </a:prstGeom>
            <a:pattFill prst="lgConfetti">
              <a:fgClr>
                <a:srgbClr val="E7E6E6"/>
              </a:fgClr>
              <a:bgClr>
                <a:schemeClr val="accent5">
                  <a:lumMod val="40000"/>
                  <a:lumOff val="60000"/>
                </a:schemeClr>
              </a:bgClr>
            </a:patt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99029B1-13FB-A206-7E30-65D8863D9816}"/>
                </a:ext>
              </a:extLst>
            </p:cNvPr>
            <p:cNvSpPr txBox="1"/>
            <p:nvPr/>
          </p:nvSpPr>
          <p:spPr>
            <a:xfrm>
              <a:off x="2123983" y="5959628"/>
              <a:ext cx="22616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2060"/>
                  </a:solidFill>
                </a:rPr>
                <a:t>Air/water mixture</a:t>
              </a:r>
            </a:p>
          </p:txBody>
        </p: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7B8FBBBB-68C1-509E-5905-0F18B02EE1D0}"/>
                </a:ext>
              </a:extLst>
            </p:cNvPr>
            <p:cNvCxnSpPr>
              <a:cxnSpLocks/>
              <a:stCxn id="70" idx="3"/>
              <a:endCxn id="56" idx="1"/>
            </p:cNvCxnSpPr>
            <p:nvPr/>
          </p:nvCxnSpPr>
          <p:spPr>
            <a:xfrm>
              <a:off x="961977" y="5394951"/>
              <a:ext cx="1283158" cy="1102"/>
            </a:xfrm>
            <a:prstGeom prst="straightConnector1">
              <a:avLst/>
            </a:prstGeom>
            <a:ln w="762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85A94713-B375-2725-A2B0-9462FC4E8529}"/>
                </a:ext>
              </a:extLst>
            </p:cNvPr>
            <p:cNvCxnSpPr>
              <a:cxnSpLocks/>
            </p:cNvCxnSpPr>
            <p:nvPr/>
          </p:nvCxnSpPr>
          <p:spPr>
            <a:xfrm>
              <a:off x="2237516" y="5396053"/>
              <a:ext cx="2026920" cy="0"/>
            </a:xfrm>
            <a:prstGeom prst="straightConnector1">
              <a:avLst/>
            </a:prstGeom>
            <a:ln w="76200">
              <a:gradFill flip="none" rotWithShape="1">
                <a:gsLst>
                  <a:gs pos="0">
                    <a:srgbClr val="7030A0">
                      <a:alpha val="37000"/>
                    </a:srgbClr>
                  </a:gs>
                  <a:gs pos="100000">
                    <a:srgbClr val="7030A0"/>
                  </a:gs>
                </a:gsLst>
                <a:lin ang="10800000" scaled="1"/>
                <a:tileRect/>
              </a:gra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A2A61A4E-E512-86CF-6C1A-25AA903C96F3}"/>
                </a:ext>
              </a:extLst>
            </p:cNvPr>
            <p:cNvCxnSpPr>
              <a:cxnSpLocks/>
              <a:stCxn id="56" idx="3"/>
              <a:endCxn id="76" idx="1"/>
            </p:cNvCxnSpPr>
            <p:nvPr/>
          </p:nvCxnSpPr>
          <p:spPr>
            <a:xfrm flipV="1">
              <a:off x="4264435" y="5394951"/>
              <a:ext cx="1013461" cy="1102"/>
            </a:xfrm>
            <a:prstGeom prst="straightConnector1">
              <a:avLst/>
            </a:prstGeom>
            <a:ln w="76200">
              <a:solidFill>
                <a:srgbClr val="7030A0">
                  <a:alpha val="37000"/>
                </a:srgb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73D0F874-9125-826C-E019-6789AAABCB83}"/>
                    </a:ext>
                  </a:extLst>
                </p:cNvPr>
                <p:cNvSpPr txBox="1"/>
                <p:nvPr/>
              </p:nvSpPr>
              <p:spPr>
                <a:xfrm>
                  <a:off x="430198" y="5164118"/>
                  <a:ext cx="531779" cy="461665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rgbClr val="002060"/>
                    </a:solidFill>
                  </a:endParaRPr>
                </a:p>
              </p:txBody>
            </p:sp>
          </mc:Choice>
          <mc:Fallback xmlns="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73D0F874-9125-826C-E019-6789AAABCB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0198" y="5164118"/>
                  <a:ext cx="531779" cy="461665"/>
                </a:xfrm>
                <a:prstGeom prst="rect">
                  <a:avLst/>
                </a:prstGeom>
                <a:blipFill>
                  <a:blip r:embed="rId7"/>
                  <a:stretch>
                    <a:fillRect b="-13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FCEE65CE-0906-9357-FA14-A6EE3BE8F05C}"/>
                    </a:ext>
                  </a:extLst>
                </p:cNvPr>
                <p:cNvSpPr txBox="1"/>
                <p:nvPr/>
              </p:nvSpPr>
              <p:spPr>
                <a:xfrm>
                  <a:off x="5277896" y="5164118"/>
                  <a:ext cx="531779" cy="461665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rgbClr val="002060"/>
                    </a:solidFill>
                  </a:endParaRPr>
                </a:p>
              </p:txBody>
            </p:sp>
          </mc:Choice>
          <mc:Fallback xmlns=""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FCEE65CE-0906-9357-FA14-A6EE3BE8F05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77896" y="5164118"/>
                  <a:ext cx="531779" cy="461665"/>
                </a:xfrm>
                <a:prstGeom prst="rect">
                  <a:avLst/>
                </a:prstGeom>
                <a:blipFill>
                  <a:blip r:embed="rId8"/>
                  <a:stretch>
                    <a:fillRect l="-114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1A9EFE8C-5EEF-7F00-4D3B-8941C4521C78}"/>
              </a:ext>
            </a:extLst>
          </p:cNvPr>
          <p:cNvGrpSpPr/>
          <p:nvPr/>
        </p:nvGrpSpPr>
        <p:grpSpPr>
          <a:xfrm>
            <a:off x="6154242" y="1701874"/>
            <a:ext cx="5769565" cy="2437702"/>
            <a:chOff x="6154242" y="1701874"/>
            <a:chExt cx="5769565" cy="1972053"/>
          </a:xfrm>
        </p:grpSpPr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50688F06-6DBF-F774-E7F4-5B73E655571E}"/>
                </a:ext>
              </a:extLst>
            </p:cNvPr>
            <p:cNvSpPr/>
            <p:nvPr/>
          </p:nvSpPr>
          <p:spPr>
            <a:xfrm>
              <a:off x="6154242" y="1701874"/>
              <a:ext cx="5769565" cy="19720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id="{D55B3EE3-6E69-DA34-5721-E4C3B63A66C7}"/>
                    </a:ext>
                  </a:extLst>
                </p:cNvPr>
                <p:cNvSpPr txBox="1"/>
                <p:nvPr/>
              </p:nvSpPr>
              <p:spPr>
                <a:xfrm>
                  <a:off x="6826945" y="1825765"/>
                  <a:ext cx="4485172" cy="1498891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marL="342900" indent="-342900">
                    <a:lnSpc>
                      <a:spcPct val="200000"/>
                    </a:lnSpc>
                    <a:buAutoNum type="arabicParenR"/>
                  </a:pPr>
                  <a:r>
                    <a:rPr lang="en-US" sz="2000" dirty="0">
                      <a:solidFill>
                        <a:srgbClr val="002060"/>
                      </a:solidFill>
                    </a:rPr>
                    <a:t>Measure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</m:oMath>
                  </a14:m>
                  <a:r>
                    <a:rPr lang="en-US" sz="2000" dirty="0">
                      <a:solidFill>
                        <a:srgbClr val="002060"/>
                      </a:solidFill>
                    </a:rPr>
                    <a:t>,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</m:oMath>
                  </a14:m>
                  <a:r>
                    <a:rPr lang="en-US" sz="2000" dirty="0">
                      <a:solidFill>
                        <a:srgbClr val="002060"/>
                      </a:solidFill>
                    </a:rPr>
                    <a:t> for calibration</a:t>
                  </a:r>
                </a:p>
                <a:p>
                  <a:pPr marL="342900" indent="-342900">
                    <a:lnSpc>
                      <a:spcPct val="200000"/>
                    </a:lnSpc>
                    <a:buAutoNum type="arabicParenR"/>
                  </a:pPr>
                  <a:r>
                    <a:rPr lang="en-US" sz="2000" dirty="0">
                      <a:solidFill>
                        <a:srgbClr val="002060"/>
                      </a:solidFill>
                    </a:rPr>
                    <a:t>Measure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</m:oMath>
                  </a14:m>
                  <a:r>
                    <a:rPr lang="en-US" sz="2000" dirty="0">
                      <a:solidFill>
                        <a:srgbClr val="002060"/>
                      </a:solidFill>
                    </a:rPr>
                    <a:t> from cavity</a:t>
                  </a:r>
                </a:p>
                <a:p>
                  <a:pPr marL="342900" indent="-342900">
                    <a:lnSpc>
                      <a:spcPct val="200000"/>
                    </a:lnSpc>
                    <a:buAutoNum type="arabicParenR"/>
                  </a:pPr>
                  <a:r>
                    <a:rPr lang="en-US" sz="2000" dirty="0">
                      <a:solidFill>
                        <a:srgbClr val="002060"/>
                      </a:solidFill>
                    </a:rPr>
                    <a:t>Apply Beer-Lambert law</a:t>
                  </a:r>
                </a:p>
              </p:txBody>
            </p:sp>
          </mc:Choice>
          <mc:Fallback xmlns=""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id="{D55B3EE3-6E69-DA34-5721-E4C3B63A66C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26945" y="1825765"/>
                  <a:ext cx="4485172" cy="1498891"/>
                </a:xfrm>
                <a:prstGeom prst="rect">
                  <a:avLst/>
                </a:prstGeom>
                <a:blipFill>
                  <a:blip r:embed="rId9"/>
                  <a:stretch>
                    <a:fillRect l="-1495" b="-55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AE572B2D-BA32-2D4D-77B0-13B17872E88B}"/>
              </a:ext>
            </a:extLst>
          </p:cNvPr>
          <p:cNvGrpSpPr/>
          <p:nvPr/>
        </p:nvGrpSpPr>
        <p:grpSpPr>
          <a:xfrm>
            <a:off x="6158911" y="908051"/>
            <a:ext cx="5769565" cy="658442"/>
            <a:chOff x="6158911" y="908051"/>
            <a:chExt cx="5769565" cy="658442"/>
          </a:xfrm>
        </p:grpSpPr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7357B2DD-3477-2D1C-7186-EBDC4EA47F9C}"/>
                </a:ext>
              </a:extLst>
            </p:cNvPr>
            <p:cNvSpPr/>
            <p:nvPr/>
          </p:nvSpPr>
          <p:spPr>
            <a:xfrm>
              <a:off x="6158911" y="908051"/>
              <a:ext cx="5769565" cy="6584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id="{3B0A6C06-2FE0-16A9-4132-BB3AACD0EC42}"/>
                    </a:ext>
                  </a:extLst>
                </p:cNvPr>
                <p:cNvSpPr txBox="1"/>
                <p:nvPr/>
              </p:nvSpPr>
              <p:spPr>
                <a:xfrm>
                  <a:off x="6627115" y="1049659"/>
                  <a:ext cx="504950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>
                      <a:solidFill>
                        <a:srgbClr val="002060"/>
                      </a:solidFill>
                    </a:rPr>
                    <a:t>Intensity 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</m:oMath>
                  </a14:m>
                  <a:r>
                    <a:rPr lang="en-US" dirty="0">
                      <a:solidFill>
                        <a:srgbClr val="002060"/>
                      </a:solidFill>
                    </a:rPr>
                    <a:t> measured by photon-counting detector</a:t>
                  </a:r>
                </a:p>
              </p:txBody>
            </p:sp>
          </mc:Choice>
          <mc:Fallback xmlns=""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id="{3B0A6C06-2FE0-16A9-4132-BB3AACD0EC4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27115" y="1049659"/>
                  <a:ext cx="5049506" cy="369332"/>
                </a:xfrm>
                <a:prstGeom prst="rect">
                  <a:avLst/>
                </a:prstGeom>
                <a:blipFill>
                  <a:blip r:embed="rId10"/>
                  <a:stretch>
                    <a:fillRect t="-8197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D38C9815-E860-AC51-2D92-3D2548D5068B}"/>
              </a:ext>
            </a:extLst>
          </p:cNvPr>
          <p:cNvGrpSpPr/>
          <p:nvPr/>
        </p:nvGrpSpPr>
        <p:grpSpPr>
          <a:xfrm>
            <a:off x="6154242" y="4287078"/>
            <a:ext cx="5774233" cy="2310572"/>
            <a:chOff x="6154242" y="4287078"/>
            <a:chExt cx="5774233" cy="2310572"/>
          </a:xfrm>
        </p:grpSpPr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082B639A-09B3-7699-6475-5BAA1CB8578C}"/>
                </a:ext>
              </a:extLst>
            </p:cNvPr>
            <p:cNvSpPr/>
            <p:nvPr/>
          </p:nvSpPr>
          <p:spPr>
            <a:xfrm>
              <a:off x="6154242" y="4287078"/>
              <a:ext cx="5774233" cy="23105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97BE0C47-58BD-4D66-D443-AAD73158F5E8}"/>
                </a:ext>
              </a:extLst>
            </p:cNvPr>
            <p:cNvSpPr txBox="1"/>
            <p:nvPr/>
          </p:nvSpPr>
          <p:spPr>
            <a:xfrm>
              <a:off x="6246046" y="4355180"/>
              <a:ext cx="43709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2060"/>
                  </a:solidFill>
                </a:rPr>
                <a:t>From Beer-Lambert law: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FF803182-D302-6E80-C128-B910E9F5C60F}"/>
                    </a:ext>
                  </a:extLst>
                </p:cNvPr>
                <p:cNvSpPr txBox="1"/>
                <p:nvPr/>
              </p:nvSpPr>
              <p:spPr>
                <a:xfrm>
                  <a:off x="6610420" y="5127192"/>
                  <a:ext cx="4857207" cy="68114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dirty="0">
                      <a:solidFill>
                        <a:srgbClr val="002060"/>
                      </a:solidFill>
                    </a:rPr>
                    <a:t>Void fraction </a:t>
                  </a:r>
                  <a14:m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func>
                        <m:funcPr>
                          <m:ctrlPr>
                            <a:rPr lang="en-US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</m:oMath>
                  </a14:m>
                  <a:endParaRPr lang="en-US" sz="2400" dirty="0">
                    <a:solidFill>
                      <a:srgbClr val="002060"/>
                    </a:solidFill>
                  </a:endParaRPr>
                </a:p>
              </p:txBody>
            </p:sp>
          </mc:Choice>
          <mc:Fallback xmlns=""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FF803182-D302-6E80-C128-B910E9F5C60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10420" y="5127192"/>
                  <a:ext cx="4857207" cy="681149"/>
                </a:xfrm>
                <a:prstGeom prst="rect">
                  <a:avLst/>
                </a:prstGeom>
                <a:blipFill>
                  <a:blip r:embed="rId11"/>
                  <a:stretch>
                    <a:fillRect b="-17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7B2F6038-AD80-FDE2-9CD8-EF6AC059C8FB}"/>
                </a:ext>
              </a:extLst>
            </p:cNvPr>
            <p:cNvSpPr txBox="1"/>
            <p:nvPr/>
          </p:nvSpPr>
          <p:spPr>
            <a:xfrm>
              <a:off x="6379930" y="6244369"/>
              <a:ext cx="554387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 err="1">
                  <a:solidFill>
                    <a:srgbClr val="002060"/>
                  </a:solidFill>
                  <a:effectLst/>
                </a:rPr>
                <a:t>Mäkiharju</a:t>
              </a:r>
              <a:r>
                <a:rPr lang="en-US" sz="1400" dirty="0">
                  <a:solidFill>
                    <a:srgbClr val="002060"/>
                  </a:solidFill>
                  <a:effectLst/>
                </a:rPr>
                <a:t> </a:t>
              </a:r>
              <a:r>
                <a:rPr lang="en-US" sz="1400" i="1" dirty="0">
                  <a:solidFill>
                    <a:srgbClr val="002060"/>
                  </a:solidFill>
                  <a:effectLst/>
                </a:rPr>
                <a:t>et al.</a:t>
              </a:r>
              <a:r>
                <a:rPr lang="en-US" sz="1400" dirty="0">
                  <a:solidFill>
                    <a:srgbClr val="002060"/>
                  </a:solidFill>
                  <a:effectLst/>
                </a:rPr>
                <a:t> (2013) </a:t>
              </a:r>
              <a:r>
                <a:rPr lang="en-US" sz="1400" i="1" dirty="0">
                  <a:solidFill>
                    <a:srgbClr val="002060"/>
                  </a:solidFill>
                  <a:effectLst/>
                </a:rPr>
                <a:t>Experiments in Fluids</a:t>
              </a:r>
              <a:r>
                <a:rPr lang="en-US" sz="1400" dirty="0">
                  <a:solidFill>
                    <a:srgbClr val="002060"/>
                  </a:solidFill>
                  <a:effectLst/>
                </a:rPr>
                <a:t>, </a:t>
              </a:r>
              <a:r>
                <a:rPr lang="en-US" sz="1400" i="1" dirty="0">
                  <a:solidFill>
                    <a:srgbClr val="002060"/>
                  </a:solidFill>
                  <a:effectLst/>
                </a:rPr>
                <a:t>54</a:t>
              </a:r>
              <a:r>
                <a:rPr lang="en-US" sz="1400" dirty="0">
                  <a:solidFill>
                    <a:srgbClr val="002060"/>
                  </a:solidFill>
                  <a:effectLst/>
                </a:rPr>
                <a:t>(7), 1–21.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15898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8A94FA0-77E4-73EB-A7CE-222AD5B7421E}"/>
              </a:ext>
            </a:extLst>
          </p:cNvPr>
          <p:cNvSpPr/>
          <p:nvPr/>
        </p:nvSpPr>
        <p:spPr>
          <a:xfrm>
            <a:off x="8032990" y="5331968"/>
            <a:ext cx="2464491" cy="12654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04BAD59-717B-EEF6-1EDA-FCCB57B0D6E8}"/>
              </a:ext>
            </a:extLst>
          </p:cNvPr>
          <p:cNvSpPr/>
          <p:nvPr/>
        </p:nvSpPr>
        <p:spPr>
          <a:xfrm>
            <a:off x="10576559" y="5331968"/>
            <a:ext cx="1351916" cy="12654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6F251F4-C7BA-037F-BDDB-6AFAD6828B20}"/>
              </a:ext>
            </a:extLst>
          </p:cNvPr>
          <p:cNvSpPr/>
          <p:nvPr/>
        </p:nvSpPr>
        <p:spPr>
          <a:xfrm>
            <a:off x="6187440" y="908050"/>
            <a:ext cx="5741035" cy="43159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258D88A-B40A-769D-BAC2-225ED8E86D90}"/>
              </a:ext>
            </a:extLst>
          </p:cNvPr>
          <p:cNvSpPr/>
          <p:nvPr/>
        </p:nvSpPr>
        <p:spPr>
          <a:xfrm>
            <a:off x="263525" y="908050"/>
            <a:ext cx="5832475" cy="568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0E10D1E-52DC-214D-876A-5A831B1264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Small-scale optical high-speed imaging shows dynamics</a:t>
            </a:r>
          </a:p>
        </p:txBody>
      </p:sp>
      <p:pic>
        <p:nvPicPr>
          <p:cNvPr id="6" name="movie.avi">
            <a:hlinkClick r:id="" action="ppaction://media"/>
            <a:extLst>
              <a:ext uri="{FF2B5EF4-FFF2-40B4-BE49-F238E27FC236}">
                <a16:creationId xmlns:a16="http://schemas.microsoft.com/office/drawing/2014/main" id="{7CCA8200-5D0E-FD40-0319-DA396A58F4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1475" y="1016000"/>
            <a:ext cx="5614797" cy="4812564"/>
          </a:xfrm>
          <a:prstGeom prst="rect">
            <a:avLst/>
          </a:prstGeom>
        </p:spPr>
      </p:pic>
      <p:pic>
        <p:nvPicPr>
          <p:cNvPr id="7" name="movie.avi">
            <a:hlinkClick r:id="" action="ppaction://media"/>
            <a:extLst>
              <a:ext uri="{FF2B5EF4-FFF2-40B4-BE49-F238E27FC236}">
                <a16:creationId xmlns:a16="http://schemas.microsoft.com/office/drawing/2014/main" id="{17E427D6-5132-4A3B-7AF3-A5B342D2782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96713" y="1016000"/>
            <a:ext cx="5523812" cy="3452368"/>
          </a:xfrm>
          <a:prstGeom prst="rect">
            <a:avLst/>
          </a:prstGeom>
        </p:spPr>
      </p:pic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21F7056E-3C20-D9AF-B4A1-8C13CAD1719C}"/>
              </a:ext>
            </a:extLst>
          </p:cNvPr>
          <p:cNvSpPr txBox="1">
            <a:spLocks/>
          </p:cNvSpPr>
          <p:nvPr/>
        </p:nvSpPr>
        <p:spPr>
          <a:xfrm>
            <a:off x="263525" y="5842000"/>
            <a:ext cx="5832475" cy="755650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Flat surface view - 3000 fps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5C21BA00-2DBA-C4DB-7E16-1AEBDC7C33F4}"/>
              </a:ext>
            </a:extLst>
          </p:cNvPr>
          <p:cNvSpPr txBox="1">
            <a:spLocks/>
          </p:cNvSpPr>
          <p:nvPr/>
        </p:nvSpPr>
        <p:spPr>
          <a:xfrm>
            <a:off x="6187440" y="4468368"/>
            <a:ext cx="5741035" cy="755650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Back view - 1000 fps (not synced)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B467FC8-5568-B0F6-737E-E76AE10A2DA8}"/>
              </a:ext>
            </a:extLst>
          </p:cNvPr>
          <p:cNvSpPr/>
          <p:nvPr/>
        </p:nvSpPr>
        <p:spPr>
          <a:xfrm>
            <a:off x="6187440" y="5331968"/>
            <a:ext cx="1769351" cy="12654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 Placeholder 4">
                <a:extLst>
                  <a:ext uri="{FF2B5EF4-FFF2-40B4-BE49-F238E27FC236}">
                    <a16:creationId xmlns:a16="http://schemas.microsoft.com/office/drawing/2014/main" id="{A51864DB-B072-E2BD-93DF-E04CA0290EB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187441" y="5331968"/>
                <a:ext cx="1800000" cy="1265428"/>
              </a:xfrm>
              <a:prstGeom prst="rect">
                <a:avLst/>
              </a:prstGeom>
            </p:spPr>
            <p:txBody>
              <a:bodyPr anchor="ctr"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50000"/>
                  </a:lnSpc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=20.9±0.5</m:t>
                    </m:r>
                  </m:oMath>
                </a14:m>
                <a:r>
                  <a:rPr lang="en-US" sz="1400" dirty="0"/>
                  <a:t> </a:t>
                </a:r>
                <a:r>
                  <a:rPr lang="pl-PL" sz="1400" dirty="0"/>
                  <a:t>kPa</a:t>
                </a:r>
              </a:p>
              <a:p>
                <a:pPr marL="0" indent="0" algn="ctr">
                  <a:lnSpc>
                    <a:spcPct val="150000"/>
                  </a:lnSpc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=10.0±0.1</m:t>
                    </m:r>
                  </m:oMath>
                </a14:m>
                <a:r>
                  <a:rPr lang="pl-PL" sz="1400" dirty="0"/>
                  <a:t> m/s</a:t>
                </a:r>
              </a:p>
            </p:txBody>
          </p:sp>
        </mc:Choice>
        <mc:Fallback xmlns="">
          <p:sp>
            <p:nvSpPr>
              <p:cNvPr id="14" name="Text Placeholder 4">
                <a:extLst>
                  <a:ext uri="{FF2B5EF4-FFF2-40B4-BE49-F238E27FC236}">
                    <a16:creationId xmlns:a16="http://schemas.microsoft.com/office/drawing/2014/main" id="{A51864DB-B072-E2BD-93DF-E04CA0290E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7441" y="5331968"/>
                <a:ext cx="1800000" cy="126542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 Placeholder 4">
                <a:extLst>
                  <a:ext uri="{FF2B5EF4-FFF2-40B4-BE49-F238E27FC236}">
                    <a16:creationId xmlns:a16="http://schemas.microsoft.com/office/drawing/2014/main" id="{261B1EA6-57BD-654A-5B30-4CC8073DB8A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26980" y="5275834"/>
                <a:ext cx="2510040" cy="1265428"/>
              </a:xfrm>
              <a:prstGeom prst="rect">
                <a:avLst/>
              </a:prstGeom>
            </p:spPr>
            <p:txBody>
              <a:bodyPr anchor="ctr"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50000"/>
                  </a:lnSpc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=0.81±0.04</m:t>
                    </m:r>
                  </m:oMath>
                </a14:m>
                <a:r>
                  <a:rPr lang="en-US" sz="2400" dirty="0"/>
                  <a:t> </a:t>
                </a:r>
              </a:p>
              <a:p>
                <a:pPr marL="0" indent="0" algn="ctr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=0.36±0.01</m:t>
                      </m:r>
                    </m:oMath>
                  </m:oMathPara>
                </a14:m>
                <a:endParaRPr lang="pl-PL" sz="2400" dirty="0"/>
              </a:p>
            </p:txBody>
          </p:sp>
        </mc:Choice>
        <mc:Fallback xmlns="">
          <p:sp>
            <p:nvSpPr>
              <p:cNvPr id="15" name="Text Placeholder 4">
                <a:extLst>
                  <a:ext uri="{FF2B5EF4-FFF2-40B4-BE49-F238E27FC236}">
                    <a16:creationId xmlns:a16="http://schemas.microsoft.com/office/drawing/2014/main" id="{261B1EA6-57BD-654A-5B30-4CC8073DB8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6980" y="5275834"/>
                <a:ext cx="2510040" cy="126542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 Placeholder 4">
                <a:extLst>
                  <a:ext uri="{FF2B5EF4-FFF2-40B4-BE49-F238E27FC236}">
                    <a16:creationId xmlns:a16="http://schemas.microsoft.com/office/drawing/2014/main" id="{3D81E957-254F-B0B2-A185-03C3764A1EF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652758" y="5317236"/>
                <a:ext cx="1275717" cy="1265428"/>
              </a:xfrm>
              <a:prstGeom prst="rect">
                <a:avLst/>
              </a:prstGeom>
            </p:spPr>
            <p:txBody>
              <a:bodyPr anchor="ctr"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=−2±</m:t>
                      </m:r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0.1</m:t>
                          </m:r>
                        </m:e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∘</m:t>
                          </m:r>
                        </m:sup>
                      </m:sSup>
                    </m:oMath>
                  </m:oMathPara>
                </a14:m>
                <a:endParaRPr lang="pl-PL" sz="1400" dirty="0"/>
              </a:p>
            </p:txBody>
          </p:sp>
        </mc:Choice>
        <mc:Fallback xmlns="">
          <p:sp>
            <p:nvSpPr>
              <p:cNvPr id="16" name="Text Placeholder 4">
                <a:extLst>
                  <a:ext uri="{FF2B5EF4-FFF2-40B4-BE49-F238E27FC236}">
                    <a16:creationId xmlns:a16="http://schemas.microsoft.com/office/drawing/2014/main" id="{3D81E957-254F-B0B2-A185-03C3764A1E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52758" y="5317236"/>
                <a:ext cx="1275717" cy="126542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92B66933-73A4-781B-7E00-E36A5F957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E91CA-9B22-2844-8E94-2A762C5288E7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4911562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repeatCount="indefinite" fill="hold" display="0">
                  <p:stCondLst>
                    <p:cond delay="0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3" repeatCount="indefinite" fill="hold" display="0">
                  <p:stCondLst>
                    <p:cond delay="0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ECF5027-C761-ECC3-892F-D0C6A0541345}"/>
              </a:ext>
            </a:extLst>
          </p:cNvPr>
          <p:cNvSpPr/>
          <p:nvPr/>
        </p:nvSpPr>
        <p:spPr>
          <a:xfrm>
            <a:off x="1093693" y="908050"/>
            <a:ext cx="10004613" cy="568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A7EDE-5312-5F9E-82B3-F7AB1AC9A3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HIFOIL cavitating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E082C3-6DBD-D611-CA83-8EF852CB9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E91CA-9B22-2844-8E94-2A762C5288E7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7" name="IMG_2372">
            <a:hlinkClick r:id="" action="ppaction://media"/>
            <a:extLst>
              <a:ext uri="{FF2B5EF4-FFF2-40B4-BE49-F238E27FC236}">
                <a16:creationId xmlns:a16="http://schemas.microsoft.com/office/drawing/2014/main" id="{39082D57-5B06-A012-6981-B2256DD680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3" time="75185.5057"/>
                    <p14:bmk name="Bookmark 1" time="132222.786"/>
                    <p14:bmk name="Bookmark 2" time="174028.5198"/>
                    <p14:bmk name="Bookmark 4" time="220113.4196"/>
                  </p14:bmkLst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8090" y="1016000"/>
            <a:ext cx="9715818" cy="54737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354588C-C1D9-964A-2FB8-EE3F13280096}"/>
              </a:ext>
            </a:extLst>
          </p:cNvPr>
          <p:cNvSpPr/>
          <p:nvPr/>
        </p:nvSpPr>
        <p:spPr>
          <a:xfrm>
            <a:off x="1341120" y="1137920"/>
            <a:ext cx="5984240" cy="6807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84A19C-C264-8D62-A211-8D888DEBD6A7}"/>
              </a:ext>
            </a:extLst>
          </p:cNvPr>
          <p:cNvSpPr txBox="1"/>
          <p:nvPr/>
        </p:nvSpPr>
        <p:spPr>
          <a:xfrm>
            <a:off x="2092960" y="1254976"/>
            <a:ext cx="53318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i="0" dirty="0">
                <a:solidFill>
                  <a:srgbClr val="EEF0FF"/>
                </a:solidFill>
                <a:effectLst/>
                <a:latin typeface="Google Sans"/>
              </a:rPr>
              <a:t> </a:t>
            </a:r>
            <a:r>
              <a:rPr lang="en-US" sz="2400" dirty="0"/>
              <a:t>🔍</a:t>
            </a:r>
            <a:r>
              <a:rPr lang="en-US" sz="2400" b="0" i="0" dirty="0">
                <a:solidFill>
                  <a:srgbClr val="EEF0FF"/>
                </a:solidFill>
                <a:effectLst/>
                <a:latin typeface="Google Sans"/>
              </a:rPr>
              <a:t>,</a:t>
            </a:r>
            <a:r>
              <a:rPr lang="en-US" sz="2400" dirty="0"/>
              <a:t>NSWC </a:t>
            </a:r>
            <a:r>
              <a:rPr lang="en-US" sz="2400" dirty="0" err="1"/>
              <a:t>Carderock</a:t>
            </a:r>
            <a:r>
              <a:rPr lang="en-US" sz="2400" dirty="0"/>
              <a:t> Cavitation Erosion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24BCA14-A81C-CBDC-D40B-2AE8857ED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520" y="1278225"/>
            <a:ext cx="599440" cy="415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05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60556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4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Bookmark(Bookmark 3)">
                                          <p:cBhvr>
                                            <p:cTn id="10" dur="18537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4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Bookmark(Bookmark 1)">
                                          <p:cBhvr>
                                            <p:cTn id="14" dur="128333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Bookmark(Bookmark 2)">
                                          <p:cBhvr>
                                            <p:cTn id="18" dur="8652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4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Bookmark(Bookmark 4)">
                                          <p:cBhvr>
                                            <p:cTn id="22" dur="40443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31" repeatCount="indefinite" fill="hold" display="0">
                      <p:stCondLst>
                        <p:cond delay="indefinite"/>
                      </p:stCondLst>
                    </p:cTn>
                    <p:tgtEl>
                      <p:spTgt spid="7"/>
                    </p:tgtEl>
                  </p:cMediaNode>
                </p:video>
                <p:video>
                  <p:cMediaNode>
                    <p:cTn id="32" repeatCount="indefinite" fill="hold" display="0">
                      <p:stCondLst>
                        <p:cond delay="indefinite"/>
                      </p:stCondLst>
                    </p:cTn>
                    <p:tgtEl>
                      <p:spTgt spid="7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37" dur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60556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75.186)">
                                          <p:cBhvr>
                                            <p:cTn id="10" dur="18537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132.223)">
                                          <p:cBhvr>
                                            <p:cTn id="14" dur="128333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174.029)">
                                          <p:cBhvr>
                                            <p:cTn id="18" dur="8652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220.113)">
                                          <p:cBhvr>
                                            <p:cTn id="22" dur="40443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31" repeatCount="indefinite" fill="hold" display="0">
                      <p:stCondLst>
                        <p:cond delay="indefinite"/>
                      </p:stCondLst>
                    </p:cTn>
                    <p:tgtEl>
                      <p:spTgt spid="7"/>
                    </p:tgtEl>
                  </p:cMediaNode>
                </p:video>
                <p:video>
                  <p:cMediaNode>
                    <p:cTn id="32" repeatCount="indefinite" fill="hold" display="0">
                      <p:stCondLst>
                        <p:cond delay="indefinite"/>
                      </p:stCondLst>
                    </p:cTn>
                    <p:tgtEl>
                      <p:spTgt spid="7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37" dur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9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6F1F411-9F45-F06D-C351-C3A5FA790959}"/>
              </a:ext>
            </a:extLst>
          </p:cNvPr>
          <p:cNvSpPr/>
          <p:nvPr/>
        </p:nvSpPr>
        <p:spPr>
          <a:xfrm>
            <a:off x="868680" y="1264920"/>
            <a:ext cx="10551996" cy="33223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52AFA12-FCDC-6238-3ECF-1FFE40D52BC4}"/>
              </a:ext>
            </a:extLst>
          </p:cNvPr>
          <p:cNvSpPr/>
          <p:nvPr/>
        </p:nvSpPr>
        <p:spPr>
          <a:xfrm flipV="1">
            <a:off x="10192867" y="2709758"/>
            <a:ext cx="323974" cy="41406"/>
          </a:xfrm>
          <a:custGeom>
            <a:avLst/>
            <a:gdLst>
              <a:gd name="connsiteX0" fmla="*/ 4434840 w 4434840"/>
              <a:gd name="connsiteY0" fmla="*/ 160020 h 365760"/>
              <a:gd name="connsiteX1" fmla="*/ 3985260 w 4434840"/>
              <a:gd name="connsiteY1" fmla="*/ 297180 h 365760"/>
              <a:gd name="connsiteX2" fmla="*/ 2446020 w 4434840"/>
              <a:gd name="connsiteY2" fmla="*/ 365760 h 365760"/>
              <a:gd name="connsiteX3" fmla="*/ 883920 w 4434840"/>
              <a:gd name="connsiteY3" fmla="*/ 297180 h 365760"/>
              <a:gd name="connsiteX4" fmla="*/ 76200 w 4434840"/>
              <a:gd name="connsiteY4" fmla="*/ 198120 h 365760"/>
              <a:gd name="connsiteX5" fmla="*/ 0 w 4434840"/>
              <a:gd name="connsiteY5" fmla="*/ 99060 h 365760"/>
              <a:gd name="connsiteX6" fmla="*/ 30480 w 4434840"/>
              <a:gd name="connsiteY6" fmla="*/ 38100 h 365760"/>
              <a:gd name="connsiteX7" fmla="*/ 106680 w 4434840"/>
              <a:gd name="connsiteY7" fmla="*/ 0 h 365760"/>
              <a:gd name="connsiteX8" fmla="*/ 4351020 w 4434840"/>
              <a:gd name="connsiteY8" fmla="*/ 182880 h 365760"/>
              <a:gd name="connsiteX0" fmla="*/ 4434840 w 4434840"/>
              <a:gd name="connsiteY0" fmla="*/ 182245 h 387985"/>
              <a:gd name="connsiteX1" fmla="*/ 3985260 w 4434840"/>
              <a:gd name="connsiteY1" fmla="*/ 319405 h 387985"/>
              <a:gd name="connsiteX2" fmla="*/ 2446020 w 4434840"/>
              <a:gd name="connsiteY2" fmla="*/ 387985 h 387985"/>
              <a:gd name="connsiteX3" fmla="*/ 883920 w 4434840"/>
              <a:gd name="connsiteY3" fmla="*/ 319405 h 387985"/>
              <a:gd name="connsiteX4" fmla="*/ 76200 w 4434840"/>
              <a:gd name="connsiteY4" fmla="*/ 220345 h 387985"/>
              <a:gd name="connsiteX5" fmla="*/ 0 w 4434840"/>
              <a:gd name="connsiteY5" fmla="*/ 121285 h 387985"/>
              <a:gd name="connsiteX6" fmla="*/ 30480 w 4434840"/>
              <a:gd name="connsiteY6" fmla="*/ 60325 h 387985"/>
              <a:gd name="connsiteX7" fmla="*/ 113030 w 4434840"/>
              <a:gd name="connsiteY7" fmla="*/ 0 h 387985"/>
              <a:gd name="connsiteX8" fmla="*/ 4351020 w 4434840"/>
              <a:gd name="connsiteY8" fmla="*/ 205105 h 387985"/>
              <a:gd name="connsiteX0" fmla="*/ 4434840 w 4434840"/>
              <a:gd name="connsiteY0" fmla="*/ 182245 h 387985"/>
              <a:gd name="connsiteX1" fmla="*/ 3985260 w 4434840"/>
              <a:gd name="connsiteY1" fmla="*/ 319405 h 387985"/>
              <a:gd name="connsiteX2" fmla="*/ 2446020 w 4434840"/>
              <a:gd name="connsiteY2" fmla="*/ 387985 h 387985"/>
              <a:gd name="connsiteX3" fmla="*/ 883920 w 4434840"/>
              <a:gd name="connsiteY3" fmla="*/ 319405 h 387985"/>
              <a:gd name="connsiteX4" fmla="*/ 76200 w 4434840"/>
              <a:gd name="connsiteY4" fmla="*/ 220345 h 387985"/>
              <a:gd name="connsiteX5" fmla="*/ 0 w 4434840"/>
              <a:gd name="connsiteY5" fmla="*/ 121285 h 387985"/>
              <a:gd name="connsiteX6" fmla="*/ 30480 w 4434840"/>
              <a:gd name="connsiteY6" fmla="*/ 60325 h 387985"/>
              <a:gd name="connsiteX7" fmla="*/ 113030 w 4434840"/>
              <a:gd name="connsiteY7" fmla="*/ 0 h 387985"/>
              <a:gd name="connsiteX8" fmla="*/ 4351020 w 4434840"/>
              <a:gd name="connsiteY8" fmla="*/ 205105 h 387985"/>
              <a:gd name="connsiteX0" fmla="*/ 4434840 w 4434840"/>
              <a:gd name="connsiteY0" fmla="*/ 182245 h 387985"/>
              <a:gd name="connsiteX1" fmla="*/ 3985260 w 4434840"/>
              <a:gd name="connsiteY1" fmla="*/ 319405 h 387985"/>
              <a:gd name="connsiteX2" fmla="*/ 2446020 w 4434840"/>
              <a:gd name="connsiteY2" fmla="*/ 387985 h 387985"/>
              <a:gd name="connsiteX3" fmla="*/ 883920 w 4434840"/>
              <a:gd name="connsiteY3" fmla="*/ 319405 h 387985"/>
              <a:gd name="connsiteX4" fmla="*/ 76200 w 4434840"/>
              <a:gd name="connsiteY4" fmla="*/ 220345 h 387985"/>
              <a:gd name="connsiteX5" fmla="*/ 0 w 4434840"/>
              <a:gd name="connsiteY5" fmla="*/ 121285 h 387985"/>
              <a:gd name="connsiteX6" fmla="*/ 30480 w 4434840"/>
              <a:gd name="connsiteY6" fmla="*/ 60325 h 387985"/>
              <a:gd name="connsiteX7" fmla="*/ 113030 w 4434840"/>
              <a:gd name="connsiteY7" fmla="*/ 0 h 387985"/>
              <a:gd name="connsiteX8" fmla="*/ 4351020 w 4434840"/>
              <a:gd name="connsiteY8" fmla="*/ 205105 h 387985"/>
              <a:gd name="connsiteX0" fmla="*/ 4434840 w 4434840"/>
              <a:gd name="connsiteY0" fmla="*/ 182245 h 387985"/>
              <a:gd name="connsiteX1" fmla="*/ 3985260 w 4434840"/>
              <a:gd name="connsiteY1" fmla="*/ 319405 h 387985"/>
              <a:gd name="connsiteX2" fmla="*/ 2446020 w 4434840"/>
              <a:gd name="connsiteY2" fmla="*/ 387985 h 387985"/>
              <a:gd name="connsiteX3" fmla="*/ 883920 w 4434840"/>
              <a:gd name="connsiteY3" fmla="*/ 319405 h 387985"/>
              <a:gd name="connsiteX4" fmla="*/ 76200 w 4434840"/>
              <a:gd name="connsiteY4" fmla="*/ 220345 h 387985"/>
              <a:gd name="connsiteX5" fmla="*/ 0 w 4434840"/>
              <a:gd name="connsiteY5" fmla="*/ 121285 h 387985"/>
              <a:gd name="connsiteX6" fmla="*/ 30480 w 4434840"/>
              <a:gd name="connsiteY6" fmla="*/ 60325 h 387985"/>
              <a:gd name="connsiteX7" fmla="*/ 113030 w 4434840"/>
              <a:gd name="connsiteY7" fmla="*/ 0 h 387985"/>
              <a:gd name="connsiteX8" fmla="*/ 4351020 w 4434840"/>
              <a:gd name="connsiteY8" fmla="*/ 205105 h 387985"/>
              <a:gd name="connsiteX0" fmla="*/ 4434840 w 4434840"/>
              <a:gd name="connsiteY0" fmla="*/ 182245 h 387985"/>
              <a:gd name="connsiteX1" fmla="*/ 3985260 w 4434840"/>
              <a:gd name="connsiteY1" fmla="*/ 319405 h 387985"/>
              <a:gd name="connsiteX2" fmla="*/ 2446020 w 4434840"/>
              <a:gd name="connsiteY2" fmla="*/ 387985 h 387985"/>
              <a:gd name="connsiteX3" fmla="*/ 883920 w 4434840"/>
              <a:gd name="connsiteY3" fmla="*/ 319405 h 387985"/>
              <a:gd name="connsiteX4" fmla="*/ 76200 w 4434840"/>
              <a:gd name="connsiteY4" fmla="*/ 220345 h 387985"/>
              <a:gd name="connsiteX5" fmla="*/ 0 w 4434840"/>
              <a:gd name="connsiteY5" fmla="*/ 121285 h 387985"/>
              <a:gd name="connsiteX6" fmla="*/ 30480 w 4434840"/>
              <a:gd name="connsiteY6" fmla="*/ 60325 h 387985"/>
              <a:gd name="connsiteX7" fmla="*/ 113030 w 4434840"/>
              <a:gd name="connsiteY7" fmla="*/ 0 h 387985"/>
              <a:gd name="connsiteX8" fmla="*/ 4351020 w 4434840"/>
              <a:gd name="connsiteY8" fmla="*/ 205105 h 387985"/>
              <a:gd name="connsiteX0" fmla="*/ 4434840 w 4434840"/>
              <a:gd name="connsiteY0" fmla="*/ 182245 h 387985"/>
              <a:gd name="connsiteX1" fmla="*/ 3985260 w 4434840"/>
              <a:gd name="connsiteY1" fmla="*/ 319405 h 387985"/>
              <a:gd name="connsiteX2" fmla="*/ 2446020 w 4434840"/>
              <a:gd name="connsiteY2" fmla="*/ 387985 h 387985"/>
              <a:gd name="connsiteX3" fmla="*/ 883920 w 4434840"/>
              <a:gd name="connsiteY3" fmla="*/ 319405 h 387985"/>
              <a:gd name="connsiteX4" fmla="*/ 76200 w 4434840"/>
              <a:gd name="connsiteY4" fmla="*/ 220345 h 387985"/>
              <a:gd name="connsiteX5" fmla="*/ 0 w 4434840"/>
              <a:gd name="connsiteY5" fmla="*/ 121285 h 387985"/>
              <a:gd name="connsiteX6" fmla="*/ 30480 w 4434840"/>
              <a:gd name="connsiteY6" fmla="*/ 60325 h 387985"/>
              <a:gd name="connsiteX7" fmla="*/ 113030 w 4434840"/>
              <a:gd name="connsiteY7" fmla="*/ 0 h 387985"/>
              <a:gd name="connsiteX8" fmla="*/ 4351020 w 4434840"/>
              <a:gd name="connsiteY8" fmla="*/ 205105 h 387985"/>
              <a:gd name="connsiteX0" fmla="*/ 4434840 w 4434840"/>
              <a:gd name="connsiteY0" fmla="*/ 182245 h 387985"/>
              <a:gd name="connsiteX1" fmla="*/ 3985260 w 4434840"/>
              <a:gd name="connsiteY1" fmla="*/ 319405 h 387985"/>
              <a:gd name="connsiteX2" fmla="*/ 2446020 w 4434840"/>
              <a:gd name="connsiteY2" fmla="*/ 387985 h 387985"/>
              <a:gd name="connsiteX3" fmla="*/ 883920 w 4434840"/>
              <a:gd name="connsiteY3" fmla="*/ 319405 h 387985"/>
              <a:gd name="connsiteX4" fmla="*/ 76200 w 4434840"/>
              <a:gd name="connsiteY4" fmla="*/ 220345 h 387985"/>
              <a:gd name="connsiteX5" fmla="*/ 0 w 4434840"/>
              <a:gd name="connsiteY5" fmla="*/ 121285 h 387985"/>
              <a:gd name="connsiteX6" fmla="*/ 30480 w 4434840"/>
              <a:gd name="connsiteY6" fmla="*/ 60325 h 387985"/>
              <a:gd name="connsiteX7" fmla="*/ 113030 w 4434840"/>
              <a:gd name="connsiteY7" fmla="*/ 0 h 387985"/>
              <a:gd name="connsiteX8" fmla="*/ 4351020 w 4434840"/>
              <a:gd name="connsiteY8" fmla="*/ 205105 h 387985"/>
              <a:gd name="connsiteX0" fmla="*/ 4434840 w 4434840"/>
              <a:gd name="connsiteY0" fmla="*/ 182245 h 387985"/>
              <a:gd name="connsiteX1" fmla="*/ 3985260 w 4434840"/>
              <a:gd name="connsiteY1" fmla="*/ 319405 h 387985"/>
              <a:gd name="connsiteX2" fmla="*/ 2446020 w 4434840"/>
              <a:gd name="connsiteY2" fmla="*/ 387985 h 387985"/>
              <a:gd name="connsiteX3" fmla="*/ 883920 w 4434840"/>
              <a:gd name="connsiteY3" fmla="*/ 319405 h 387985"/>
              <a:gd name="connsiteX4" fmla="*/ 76200 w 4434840"/>
              <a:gd name="connsiteY4" fmla="*/ 220345 h 387985"/>
              <a:gd name="connsiteX5" fmla="*/ 0 w 4434840"/>
              <a:gd name="connsiteY5" fmla="*/ 121285 h 387985"/>
              <a:gd name="connsiteX6" fmla="*/ 30480 w 4434840"/>
              <a:gd name="connsiteY6" fmla="*/ 60325 h 387985"/>
              <a:gd name="connsiteX7" fmla="*/ 113030 w 4434840"/>
              <a:gd name="connsiteY7" fmla="*/ 0 h 387985"/>
              <a:gd name="connsiteX8" fmla="*/ 4351020 w 4434840"/>
              <a:gd name="connsiteY8" fmla="*/ 205105 h 387985"/>
              <a:gd name="connsiteX0" fmla="*/ 4434840 w 4434840"/>
              <a:gd name="connsiteY0" fmla="*/ 182245 h 387985"/>
              <a:gd name="connsiteX1" fmla="*/ 3985260 w 4434840"/>
              <a:gd name="connsiteY1" fmla="*/ 319405 h 387985"/>
              <a:gd name="connsiteX2" fmla="*/ 2446020 w 4434840"/>
              <a:gd name="connsiteY2" fmla="*/ 387985 h 387985"/>
              <a:gd name="connsiteX3" fmla="*/ 883920 w 4434840"/>
              <a:gd name="connsiteY3" fmla="*/ 319405 h 387985"/>
              <a:gd name="connsiteX4" fmla="*/ 76200 w 4434840"/>
              <a:gd name="connsiteY4" fmla="*/ 220345 h 387985"/>
              <a:gd name="connsiteX5" fmla="*/ 0 w 4434840"/>
              <a:gd name="connsiteY5" fmla="*/ 121285 h 387985"/>
              <a:gd name="connsiteX6" fmla="*/ 30480 w 4434840"/>
              <a:gd name="connsiteY6" fmla="*/ 60325 h 387985"/>
              <a:gd name="connsiteX7" fmla="*/ 113030 w 4434840"/>
              <a:gd name="connsiteY7" fmla="*/ 0 h 387985"/>
              <a:gd name="connsiteX8" fmla="*/ 4351020 w 4434840"/>
              <a:gd name="connsiteY8" fmla="*/ 205105 h 387985"/>
              <a:gd name="connsiteX0" fmla="*/ 4434840 w 4434840"/>
              <a:gd name="connsiteY0" fmla="*/ 182245 h 387985"/>
              <a:gd name="connsiteX1" fmla="*/ 3985260 w 4434840"/>
              <a:gd name="connsiteY1" fmla="*/ 319405 h 387985"/>
              <a:gd name="connsiteX2" fmla="*/ 2446020 w 4434840"/>
              <a:gd name="connsiteY2" fmla="*/ 387985 h 387985"/>
              <a:gd name="connsiteX3" fmla="*/ 883920 w 4434840"/>
              <a:gd name="connsiteY3" fmla="*/ 319405 h 387985"/>
              <a:gd name="connsiteX4" fmla="*/ 76200 w 4434840"/>
              <a:gd name="connsiteY4" fmla="*/ 220345 h 387985"/>
              <a:gd name="connsiteX5" fmla="*/ 0 w 4434840"/>
              <a:gd name="connsiteY5" fmla="*/ 121285 h 387985"/>
              <a:gd name="connsiteX6" fmla="*/ 30480 w 4434840"/>
              <a:gd name="connsiteY6" fmla="*/ 60325 h 387985"/>
              <a:gd name="connsiteX7" fmla="*/ 113030 w 4434840"/>
              <a:gd name="connsiteY7" fmla="*/ 0 h 387985"/>
              <a:gd name="connsiteX8" fmla="*/ 4351020 w 4434840"/>
              <a:gd name="connsiteY8" fmla="*/ 205105 h 387985"/>
              <a:gd name="connsiteX0" fmla="*/ 4434840 w 4434840"/>
              <a:gd name="connsiteY0" fmla="*/ 182245 h 387985"/>
              <a:gd name="connsiteX1" fmla="*/ 3985260 w 4434840"/>
              <a:gd name="connsiteY1" fmla="*/ 319405 h 387985"/>
              <a:gd name="connsiteX2" fmla="*/ 2446020 w 4434840"/>
              <a:gd name="connsiteY2" fmla="*/ 387985 h 387985"/>
              <a:gd name="connsiteX3" fmla="*/ 883920 w 4434840"/>
              <a:gd name="connsiteY3" fmla="*/ 319405 h 387985"/>
              <a:gd name="connsiteX4" fmla="*/ 76200 w 4434840"/>
              <a:gd name="connsiteY4" fmla="*/ 220345 h 387985"/>
              <a:gd name="connsiteX5" fmla="*/ 0 w 4434840"/>
              <a:gd name="connsiteY5" fmla="*/ 121285 h 387985"/>
              <a:gd name="connsiteX6" fmla="*/ 30480 w 4434840"/>
              <a:gd name="connsiteY6" fmla="*/ 60325 h 387985"/>
              <a:gd name="connsiteX7" fmla="*/ 113030 w 4434840"/>
              <a:gd name="connsiteY7" fmla="*/ 0 h 387985"/>
              <a:gd name="connsiteX8" fmla="*/ 4351020 w 4434840"/>
              <a:gd name="connsiteY8" fmla="*/ 205105 h 387985"/>
              <a:gd name="connsiteX0" fmla="*/ 4444365 w 4444365"/>
              <a:gd name="connsiteY0" fmla="*/ 182245 h 387985"/>
              <a:gd name="connsiteX1" fmla="*/ 3994785 w 4444365"/>
              <a:gd name="connsiteY1" fmla="*/ 319405 h 387985"/>
              <a:gd name="connsiteX2" fmla="*/ 2455545 w 4444365"/>
              <a:gd name="connsiteY2" fmla="*/ 387985 h 387985"/>
              <a:gd name="connsiteX3" fmla="*/ 893445 w 4444365"/>
              <a:gd name="connsiteY3" fmla="*/ 319405 h 387985"/>
              <a:gd name="connsiteX4" fmla="*/ 85725 w 4444365"/>
              <a:gd name="connsiteY4" fmla="*/ 220345 h 387985"/>
              <a:gd name="connsiteX5" fmla="*/ 0 w 4444365"/>
              <a:gd name="connsiteY5" fmla="*/ 102235 h 387985"/>
              <a:gd name="connsiteX6" fmla="*/ 40005 w 4444365"/>
              <a:gd name="connsiteY6" fmla="*/ 60325 h 387985"/>
              <a:gd name="connsiteX7" fmla="*/ 122555 w 4444365"/>
              <a:gd name="connsiteY7" fmla="*/ 0 h 387985"/>
              <a:gd name="connsiteX8" fmla="*/ 4360545 w 4444365"/>
              <a:gd name="connsiteY8" fmla="*/ 205105 h 387985"/>
              <a:gd name="connsiteX0" fmla="*/ 4444365 w 4444365"/>
              <a:gd name="connsiteY0" fmla="*/ 182245 h 387985"/>
              <a:gd name="connsiteX1" fmla="*/ 3994785 w 4444365"/>
              <a:gd name="connsiteY1" fmla="*/ 319405 h 387985"/>
              <a:gd name="connsiteX2" fmla="*/ 2455545 w 4444365"/>
              <a:gd name="connsiteY2" fmla="*/ 387985 h 387985"/>
              <a:gd name="connsiteX3" fmla="*/ 893445 w 4444365"/>
              <a:gd name="connsiteY3" fmla="*/ 319405 h 387985"/>
              <a:gd name="connsiteX4" fmla="*/ 85725 w 4444365"/>
              <a:gd name="connsiteY4" fmla="*/ 220345 h 387985"/>
              <a:gd name="connsiteX5" fmla="*/ 0 w 4444365"/>
              <a:gd name="connsiteY5" fmla="*/ 102235 h 387985"/>
              <a:gd name="connsiteX6" fmla="*/ 20955 w 4444365"/>
              <a:gd name="connsiteY6" fmla="*/ 53975 h 387985"/>
              <a:gd name="connsiteX7" fmla="*/ 122555 w 4444365"/>
              <a:gd name="connsiteY7" fmla="*/ 0 h 387985"/>
              <a:gd name="connsiteX8" fmla="*/ 4360545 w 4444365"/>
              <a:gd name="connsiteY8" fmla="*/ 205105 h 387985"/>
              <a:gd name="connsiteX0" fmla="*/ 4444365 w 4444365"/>
              <a:gd name="connsiteY0" fmla="*/ 182245 h 387985"/>
              <a:gd name="connsiteX1" fmla="*/ 3994785 w 4444365"/>
              <a:gd name="connsiteY1" fmla="*/ 319405 h 387985"/>
              <a:gd name="connsiteX2" fmla="*/ 2455545 w 4444365"/>
              <a:gd name="connsiteY2" fmla="*/ 387985 h 387985"/>
              <a:gd name="connsiteX3" fmla="*/ 893445 w 4444365"/>
              <a:gd name="connsiteY3" fmla="*/ 319405 h 387985"/>
              <a:gd name="connsiteX4" fmla="*/ 85725 w 4444365"/>
              <a:gd name="connsiteY4" fmla="*/ 220345 h 387985"/>
              <a:gd name="connsiteX5" fmla="*/ 0 w 4444365"/>
              <a:gd name="connsiteY5" fmla="*/ 102235 h 387985"/>
              <a:gd name="connsiteX6" fmla="*/ 20955 w 4444365"/>
              <a:gd name="connsiteY6" fmla="*/ 53975 h 387985"/>
              <a:gd name="connsiteX7" fmla="*/ 122555 w 4444365"/>
              <a:gd name="connsiteY7" fmla="*/ 0 h 387985"/>
              <a:gd name="connsiteX8" fmla="*/ 4360545 w 4444365"/>
              <a:gd name="connsiteY8" fmla="*/ 205105 h 387985"/>
              <a:gd name="connsiteX0" fmla="*/ 4444365 w 4444365"/>
              <a:gd name="connsiteY0" fmla="*/ 182245 h 387985"/>
              <a:gd name="connsiteX1" fmla="*/ 3994785 w 4444365"/>
              <a:gd name="connsiteY1" fmla="*/ 319405 h 387985"/>
              <a:gd name="connsiteX2" fmla="*/ 2455545 w 4444365"/>
              <a:gd name="connsiteY2" fmla="*/ 387985 h 387985"/>
              <a:gd name="connsiteX3" fmla="*/ 893445 w 4444365"/>
              <a:gd name="connsiteY3" fmla="*/ 319405 h 387985"/>
              <a:gd name="connsiteX4" fmla="*/ 85725 w 4444365"/>
              <a:gd name="connsiteY4" fmla="*/ 220345 h 387985"/>
              <a:gd name="connsiteX5" fmla="*/ 0 w 4444365"/>
              <a:gd name="connsiteY5" fmla="*/ 102235 h 387985"/>
              <a:gd name="connsiteX6" fmla="*/ 20955 w 4444365"/>
              <a:gd name="connsiteY6" fmla="*/ 53975 h 387985"/>
              <a:gd name="connsiteX7" fmla="*/ 122555 w 4444365"/>
              <a:gd name="connsiteY7" fmla="*/ 0 h 387985"/>
              <a:gd name="connsiteX8" fmla="*/ 4360545 w 4444365"/>
              <a:gd name="connsiteY8" fmla="*/ 205105 h 387985"/>
              <a:gd name="connsiteX0" fmla="*/ 4444365 w 4444365"/>
              <a:gd name="connsiteY0" fmla="*/ 182245 h 387985"/>
              <a:gd name="connsiteX1" fmla="*/ 3994785 w 4444365"/>
              <a:gd name="connsiteY1" fmla="*/ 319405 h 387985"/>
              <a:gd name="connsiteX2" fmla="*/ 2455545 w 4444365"/>
              <a:gd name="connsiteY2" fmla="*/ 387985 h 387985"/>
              <a:gd name="connsiteX3" fmla="*/ 893445 w 4444365"/>
              <a:gd name="connsiteY3" fmla="*/ 319405 h 387985"/>
              <a:gd name="connsiteX4" fmla="*/ 85725 w 4444365"/>
              <a:gd name="connsiteY4" fmla="*/ 220345 h 387985"/>
              <a:gd name="connsiteX5" fmla="*/ 0 w 4444365"/>
              <a:gd name="connsiteY5" fmla="*/ 102235 h 387985"/>
              <a:gd name="connsiteX6" fmla="*/ 20955 w 4444365"/>
              <a:gd name="connsiteY6" fmla="*/ 53975 h 387985"/>
              <a:gd name="connsiteX7" fmla="*/ 122555 w 4444365"/>
              <a:gd name="connsiteY7" fmla="*/ 0 h 387985"/>
              <a:gd name="connsiteX8" fmla="*/ 4328795 w 4444365"/>
              <a:gd name="connsiteY8" fmla="*/ 179705 h 387985"/>
              <a:gd name="connsiteX0" fmla="*/ 4444365 w 4444365"/>
              <a:gd name="connsiteY0" fmla="*/ 137555 h 343295"/>
              <a:gd name="connsiteX1" fmla="*/ 3994785 w 4444365"/>
              <a:gd name="connsiteY1" fmla="*/ 274715 h 343295"/>
              <a:gd name="connsiteX2" fmla="*/ 2455545 w 4444365"/>
              <a:gd name="connsiteY2" fmla="*/ 343295 h 343295"/>
              <a:gd name="connsiteX3" fmla="*/ 893445 w 4444365"/>
              <a:gd name="connsiteY3" fmla="*/ 274715 h 343295"/>
              <a:gd name="connsiteX4" fmla="*/ 85725 w 4444365"/>
              <a:gd name="connsiteY4" fmla="*/ 175655 h 343295"/>
              <a:gd name="connsiteX5" fmla="*/ 0 w 4444365"/>
              <a:gd name="connsiteY5" fmla="*/ 57545 h 343295"/>
              <a:gd name="connsiteX6" fmla="*/ 20955 w 4444365"/>
              <a:gd name="connsiteY6" fmla="*/ 9285 h 343295"/>
              <a:gd name="connsiteX7" fmla="*/ 2006219 w 4444365"/>
              <a:gd name="connsiteY7" fmla="*/ 28462 h 343295"/>
              <a:gd name="connsiteX8" fmla="*/ 4328795 w 4444365"/>
              <a:gd name="connsiteY8" fmla="*/ 135015 h 343295"/>
              <a:gd name="connsiteX0" fmla="*/ 4444365 w 4444365"/>
              <a:gd name="connsiteY0" fmla="*/ 109093 h 314833"/>
              <a:gd name="connsiteX1" fmla="*/ 3994785 w 4444365"/>
              <a:gd name="connsiteY1" fmla="*/ 246253 h 314833"/>
              <a:gd name="connsiteX2" fmla="*/ 2455545 w 4444365"/>
              <a:gd name="connsiteY2" fmla="*/ 314833 h 314833"/>
              <a:gd name="connsiteX3" fmla="*/ 893445 w 4444365"/>
              <a:gd name="connsiteY3" fmla="*/ 246253 h 314833"/>
              <a:gd name="connsiteX4" fmla="*/ 85725 w 4444365"/>
              <a:gd name="connsiteY4" fmla="*/ 147193 h 314833"/>
              <a:gd name="connsiteX5" fmla="*/ 0 w 4444365"/>
              <a:gd name="connsiteY5" fmla="*/ 29083 h 314833"/>
              <a:gd name="connsiteX6" fmla="*/ 1508379 w 4444365"/>
              <a:gd name="connsiteY6" fmla="*/ 23495 h 314833"/>
              <a:gd name="connsiteX7" fmla="*/ 2006219 w 4444365"/>
              <a:gd name="connsiteY7" fmla="*/ 0 h 314833"/>
              <a:gd name="connsiteX8" fmla="*/ 4328795 w 4444365"/>
              <a:gd name="connsiteY8" fmla="*/ 106553 h 314833"/>
              <a:gd name="connsiteX0" fmla="*/ 4444365 w 4444365"/>
              <a:gd name="connsiteY0" fmla="*/ 109093 h 321912"/>
              <a:gd name="connsiteX1" fmla="*/ 3994785 w 4444365"/>
              <a:gd name="connsiteY1" fmla="*/ 246253 h 321912"/>
              <a:gd name="connsiteX2" fmla="*/ 2455545 w 4444365"/>
              <a:gd name="connsiteY2" fmla="*/ 314833 h 321912"/>
              <a:gd name="connsiteX3" fmla="*/ 2102485 w 4444365"/>
              <a:gd name="connsiteY3" fmla="*/ 294513 h 321912"/>
              <a:gd name="connsiteX4" fmla="*/ 85725 w 4444365"/>
              <a:gd name="connsiteY4" fmla="*/ 147193 h 321912"/>
              <a:gd name="connsiteX5" fmla="*/ 0 w 4444365"/>
              <a:gd name="connsiteY5" fmla="*/ 29083 h 321912"/>
              <a:gd name="connsiteX6" fmla="*/ 1508379 w 4444365"/>
              <a:gd name="connsiteY6" fmla="*/ 23495 h 321912"/>
              <a:gd name="connsiteX7" fmla="*/ 2006219 w 4444365"/>
              <a:gd name="connsiteY7" fmla="*/ 0 h 321912"/>
              <a:gd name="connsiteX8" fmla="*/ 4328795 w 4444365"/>
              <a:gd name="connsiteY8" fmla="*/ 106553 h 321912"/>
              <a:gd name="connsiteX0" fmla="*/ 4444365 w 4444365"/>
              <a:gd name="connsiteY0" fmla="*/ 109093 h 318531"/>
              <a:gd name="connsiteX1" fmla="*/ 3994785 w 4444365"/>
              <a:gd name="connsiteY1" fmla="*/ 246253 h 318531"/>
              <a:gd name="connsiteX2" fmla="*/ 3115945 w 4444365"/>
              <a:gd name="connsiteY2" fmla="*/ 304673 h 318531"/>
              <a:gd name="connsiteX3" fmla="*/ 2102485 w 4444365"/>
              <a:gd name="connsiteY3" fmla="*/ 294513 h 318531"/>
              <a:gd name="connsiteX4" fmla="*/ 85725 w 4444365"/>
              <a:gd name="connsiteY4" fmla="*/ 147193 h 318531"/>
              <a:gd name="connsiteX5" fmla="*/ 0 w 4444365"/>
              <a:gd name="connsiteY5" fmla="*/ 29083 h 318531"/>
              <a:gd name="connsiteX6" fmla="*/ 1508379 w 4444365"/>
              <a:gd name="connsiteY6" fmla="*/ 23495 h 318531"/>
              <a:gd name="connsiteX7" fmla="*/ 2006219 w 4444365"/>
              <a:gd name="connsiteY7" fmla="*/ 0 h 318531"/>
              <a:gd name="connsiteX8" fmla="*/ 4328795 w 4444365"/>
              <a:gd name="connsiteY8" fmla="*/ 106553 h 318531"/>
              <a:gd name="connsiteX0" fmla="*/ 4444365 w 4444365"/>
              <a:gd name="connsiteY0" fmla="*/ 109093 h 315897"/>
              <a:gd name="connsiteX1" fmla="*/ 3994785 w 4444365"/>
              <a:gd name="connsiteY1" fmla="*/ 246253 h 315897"/>
              <a:gd name="connsiteX2" fmla="*/ 3362325 w 4444365"/>
              <a:gd name="connsiteY2" fmla="*/ 294513 h 315897"/>
              <a:gd name="connsiteX3" fmla="*/ 2102485 w 4444365"/>
              <a:gd name="connsiteY3" fmla="*/ 294513 h 315897"/>
              <a:gd name="connsiteX4" fmla="*/ 85725 w 4444365"/>
              <a:gd name="connsiteY4" fmla="*/ 147193 h 315897"/>
              <a:gd name="connsiteX5" fmla="*/ 0 w 4444365"/>
              <a:gd name="connsiteY5" fmla="*/ 29083 h 315897"/>
              <a:gd name="connsiteX6" fmla="*/ 1508379 w 4444365"/>
              <a:gd name="connsiteY6" fmla="*/ 23495 h 315897"/>
              <a:gd name="connsiteX7" fmla="*/ 2006219 w 4444365"/>
              <a:gd name="connsiteY7" fmla="*/ 0 h 315897"/>
              <a:gd name="connsiteX8" fmla="*/ 4328795 w 4444365"/>
              <a:gd name="connsiteY8" fmla="*/ 106553 h 315897"/>
              <a:gd name="connsiteX0" fmla="*/ 4444365 w 4444365"/>
              <a:gd name="connsiteY0" fmla="*/ 109093 h 315897"/>
              <a:gd name="connsiteX1" fmla="*/ 3994785 w 4444365"/>
              <a:gd name="connsiteY1" fmla="*/ 246253 h 315897"/>
              <a:gd name="connsiteX2" fmla="*/ 3362325 w 4444365"/>
              <a:gd name="connsiteY2" fmla="*/ 294513 h 315897"/>
              <a:gd name="connsiteX3" fmla="*/ 2102485 w 4444365"/>
              <a:gd name="connsiteY3" fmla="*/ 294513 h 315897"/>
              <a:gd name="connsiteX4" fmla="*/ 85725 w 4444365"/>
              <a:gd name="connsiteY4" fmla="*/ 147193 h 315897"/>
              <a:gd name="connsiteX5" fmla="*/ 0 w 4444365"/>
              <a:gd name="connsiteY5" fmla="*/ 29083 h 315897"/>
              <a:gd name="connsiteX6" fmla="*/ 1508379 w 4444365"/>
              <a:gd name="connsiteY6" fmla="*/ 23495 h 315897"/>
              <a:gd name="connsiteX7" fmla="*/ 2006219 w 4444365"/>
              <a:gd name="connsiteY7" fmla="*/ 0 h 315897"/>
              <a:gd name="connsiteX8" fmla="*/ 4328795 w 4444365"/>
              <a:gd name="connsiteY8" fmla="*/ 106553 h 315897"/>
              <a:gd name="connsiteX0" fmla="*/ 4444365 w 4444365"/>
              <a:gd name="connsiteY0" fmla="*/ 109093 h 315897"/>
              <a:gd name="connsiteX1" fmla="*/ 3994785 w 4444365"/>
              <a:gd name="connsiteY1" fmla="*/ 246253 h 315897"/>
              <a:gd name="connsiteX2" fmla="*/ 3362325 w 4444365"/>
              <a:gd name="connsiteY2" fmla="*/ 294513 h 315897"/>
              <a:gd name="connsiteX3" fmla="*/ 2102485 w 4444365"/>
              <a:gd name="connsiteY3" fmla="*/ 294513 h 315897"/>
              <a:gd name="connsiteX4" fmla="*/ 85725 w 4444365"/>
              <a:gd name="connsiteY4" fmla="*/ 147193 h 315897"/>
              <a:gd name="connsiteX5" fmla="*/ 0 w 4444365"/>
              <a:gd name="connsiteY5" fmla="*/ 29083 h 315897"/>
              <a:gd name="connsiteX6" fmla="*/ 1508379 w 4444365"/>
              <a:gd name="connsiteY6" fmla="*/ 23495 h 315897"/>
              <a:gd name="connsiteX7" fmla="*/ 2006219 w 4444365"/>
              <a:gd name="connsiteY7" fmla="*/ 0 h 315897"/>
              <a:gd name="connsiteX8" fmla="*/ 4328795 w 4444365"/>
              <a:gd name="connsiteY8" fmla="*/ 106553 h 315897"/>
              <a:gd name="connsiteX0" fmla="*/ 4444365 w 4444365"/>
              <a:gd name="connsiteY0" fmla="*/ 109093 h 316955"/>
              <a:gd name="connsiteX1" fmla="*/ 3994785 w 4444365"/>
              <a:gd name="connsiteY1" fmla="*/ 246253 h 316955"/>
              <a:gd name="connsiteX2" fmla="*/ 3362325 w 4444365"/>
              <a:gd name="connsiteY2" fmla="*/ 294513 h 316955"/>
              <a:gd name="connsiteX3" fmla="*/ 2102485 w 4444365"/>
              <a:gd name="connsiteY3" fmla="*/ 294513 h 316955"/>
              <a:gd name="connsiteX4" fmla="*/ 85725 w 4444365"/>
              <a:gd name="connsiteY4" fmla="*/ 147193 h 316955"/>
              <a:gd name="connsiteX5" fmla="*/ 0 w 4444365"/>
              <a:gd name="connsiteY5" fmla="*/ 29083 h 316955"/>
              <a:gd name="connsiteX6" fmla="*/ 1508379 w 4444365"/>
              <a:gd name="connsiteY6" fmla="*/ 23495 h 316955"/>
              <a:gd name="connsiteX7" fmla="*/ 2006219 w 4444365"/>
              <a:gd name="connsiteY7" fmla="*/ 0 h 316955"/>
              <a:gd name="connsiteX8" fmla="*/ 4328795 w 4444365"/>
              <a:gd name="connsiteY8" fmla="*/ 106553 h 316955"/>
              <a:gd name="connsiteX0" fmla="*/ 4444365 w 4444365"/>
              <a:gd name="connsiteY0" fmla="*/ 109093 h 316955"/>
              <a:gd name="connsiteX1" fmla="*/ 4002405 w 4444365"/>
              <a:gd name="connsiteY1" fmla="*/ 218313 h 316955"/>
              <a:gd name="connsiteX2" fmla="*/ 3362325 w 4444365"/>
              <a:gd name="connsiteY2" fmla="*/ 294513 h 316955"/>
              <a:gd name="connsiteX3" fmla="*/ 2102485 w 4444365"/>
              <a:gd name="connsiteY3" fmla="*/ 294513 h 316955"/>
              <a:gd name="connsiteX4" fmla="*/ 85725 w 4444365"/>
              <a:gd name="connsiteY4" fmla="*/ 147193 h 316955"/>
              <a:gd name="connsiteX5" fmla="*/ 0 w 4444365"/>
              <a:gd name="connsiteY5" fmla="*/ 29083 h 316955"/>
              <a:gd name="connsiteX6" fmla="*/ 1508379 w 4444365"/>
              <a:gd name="connsiteY6" fmla="*/ 23495 h 316955"/>
              <a:gd name="connsiteX7" fmla="*/ 2006219 w 4444365"/>
              <a:gd name="connsiteY7" fmla="*/ 0 h 316955"/>
              <a:gd name="connsiteX8" fmla="*/ 4328795 w 4444365"/>
              <a:gd name="connsiteY8" fmla="*/ 106553 h 316955"/>
              <a:gd name="connsiteX0" fmla="*/ 4444365 w 4444365"/>
              <a:gd name="connsiteY0" fmla="*/ 109093 h 316955"/>
              <a:gd name="connsiteX1" fmla="*/ 4002405 w 4444365"/>
              <a:gd name="connsiteY1" fmla="*/ 218313 h 316955"/>
              <a:gd name="connsiteX2" fmla="*/ 3362325 w 4444365"/>
              <a:gd name="connsiteY2" fmla="*/ 294513 h 316955"/>
              <a:gd name="connsiteX3" fmla="*/ 2102485 w 4444365"/>
              <a:gd name="connsiteY3" fmla="*/ 294513 h 316955"/>
              <a:gd name="connsiteX4" fmla="*/ 85725 w 4444365"/>
              <a:gd name="connsiteY4" fmla="*/ 147193 h 316955"/>
              <a:gd name="connsiteX5" fmla="*/ 0 w 4444365"/>
              <a:gd name="connsiteY5" fmla="*/ 29083 h 316955"/>
              <a:gd name="connsiteX6" fmla="*/ 1508379 w 4444365"/>
              <a:gd name="connsiteY6" fmla="*/ 23495 h 316955"/>
              <a:gd name="connsiteX7" fmla="*/ 2006219 w 4444365"/>
              <a:gd name="connsiteY7" fmla="*/ 0 h 316955"/>
              <a:gd name="connsiteX8" fmla="*/ 4328795 w 4444365"/>
              <a:gd name="connsiteY8" fmla="*/ 106553 h 316955"/>
              <a:gd name="connsiteX0" fmla="*/ 4444365 w 4444365"/>
              <a:gd name="connsiteY0" fmla="*/ 109093 h 316955"/>
              <a:gd name="connsiteX1" fmla="*/ 4002405 w 4444365"/>
              <a:gd name="connsiteY1" fmla="*/ 218313 h 316955"/>
              <a:gd name="connsiteX2" fmla="*/ 3362325 w 4444365"/>
              <a:gd name="connsiteY2" fmla="*/ 294513 h 316955"/>
              <a:gd name="connsiteX3" fmla="*/ 2102485 w 4444365"/>
              <a:gd name="connsiteY3" fmla="*/ 294513 h 316955"/>
              <a:gd name="connsiteX4" fmla="*/ 85725 w 4444365"/>
              <a:gd name="connsiteY4" fmla="*/ 147193 h 316955"/>
              <a:gd name="connsiteX5" fmla="*/ 0 w 4444365"/>
              <a:gd name="connsiteY5" fmla="*/ 29083 h 316955"/>
              <a:gd name="connsiteX6" fmla="*/ 1508379 w 4444365"/>
              <a:gd name="connsiteY6" fmla="*/ 23495 h 316955"/>
              <a:gd name="connsiteX7" fmla="*/ 2006219 w 4444365"/>
              <a:gd name="connsiteY7" fmla="*/ 0 h 316955"/>
              <a:gd name="connsiteX8" fmla="*/ 4328795 w 4444365"/>
              <a:gd name="connsiteY8" fmla="*/ 106553 h 316955"/>
              <a:gd name="connsiteX0" fmla="*/ 4444365 w 4444365"/>
              <a:gd name="connsiteY0" fmla="*/ 109093 h 309063"/>
              <a:gd name="connsiteX1" fmla="*/ 4002405 w 4444365"/>
              <a:gd name="connsiteY1" fmla="*/ 218313 h 309063"/>
              <a:gd name="connsiteX2" fmla="*/ 3387725 w 4444365"/>
              <a:gd name="connsiteY2" fmla="*/ 246253 h 309063"/>
              <a:gd name="connsiteX3" fmla="*/ 2102485 w 4444365"/>
              <a:gd name="connsiteY3" fmla="*/ 294513 h 309063"/>
              <a:gd name="connsiteX4" fmla="*/ 85725 w 4444365"/>
              <a:gd name="connsiteY4" fmla="*/ 147193 h 309063"/>
              <a:gd name="connsiteX5" fmla="*/ 0 w 4444365"/>
              <a:gd name="connsiteY5" fmla="*/ 29083 h 309063"/>
              <a:gd name="connsiteX6" fmla="*/ 1508379 w 4444365"/>
              <a:gd name="connsiteY6" fmla="*/ 23495 h 309063"/>
              <a:gd name="connsiteX7" fmla="*/ 2006219 w 4444365"/>
              <a:gd name="connsiteY7" fmla="*/ 0 h 309063"/>
              <a:gd name="connsiteX8" fmla="*/ 4328795 w 4444365"/>
              <a:gd name="connsiteY8" fmla="*/ 106553 h 309063"/>
              <a:gd name="connsiteX0" fmla="*/ 4444365 w 4444365"/>
              <a:gd name="connsiteY0" fmla="*/ 109093 h 249458"/>
              <a:gd name="connsiteX1" fmla="*/ 4002405 w 4444365"/>
              <a:gd name="connsiteY1" fmla="*/ 218313 h 249458"/>
              <a:gd name="connsiteX2" fmla="*/ 3387725 w 4444365"/>
              <a:gd name="connsiteY2" fmla="*/ 246253 h 249458"/>
              <a:gd name="connsiteX3" fmla="*/ 2640965 w 4444365"/>
              <a:gd name="connsiteY3" fmla="*/ 208153 h 249458"/>
              <a:gd name="connsiteX4" fmla="*/ 85725 w 4444365"/>
              <a:gd name="connsiteY4" fmla="*/ 147193 h 249458"/>
              <a:gd name="connsiteX5" fmla="*/ 0 w 4444365"/>
              <a:gd name="connsiteY5" fmla="*/ 29083 h 249458"/>
              <a:gd name="connsiteX6" fmla="*/ 1508379 w 4444365"/>
              <a:gd name="connsiteY6" fmla="*/ 23495 h 249458"/>
              <a:gd name="connsiteX7" fmla="*/ 2006219 w 4444365"/>
              <a:gd name="connsiteY7" fmla="*/ 0 h 249458"/>
              <a:gd name="connsiteX8" fmla="*/ 4328795 w 4444365"/>
              <a:gd name="connsiteY8" fmla="*/ 106553 h 249458"/>
              <a:gd name="connsiteX0" fmla="*/ 4444365 w 4444365"/>
              <a:gd name="connsiteY0" fmla="*/ 109093 h 249458"/>
              <a:gd name="connsiteX1" fmla="*/ 4002405 w 4444365"/>
              <a:gd name="connsiteY1" fmla="*/ 218313 h 249458"/>
              <a:gd name="connsiteX2" fmla="*/ 3387725 w 4444365"/>
              <a:gd name="connsiteY2" fmla="*/ 246253 h 249458"/>
              <a:gd name="connsiteX3" fmla="*/ 2640965 w 4444365"/>
              <a:gd name="connsiteY3" fmla="*/ 208153 h 249458"/>
              <a:gd name="connsiteX4" fmla="*/ 2237105 w 4444365"/>
              <a:gd name="connsiteY4" fmla="*/ 131953 h 249458"/>
              <a:gd name="connsiteX5" fmla="*/ 0 w 4444365"/>
              <a:gd name="connsiteY5" fmla="*/ 29083 h 249458"/>
              <a:gd name="connsiteX6" fmla="*/ 1508379 w 4444365"/>
              <a:gd name="connsiteY6" fmla="*/ 23495 h 249458"/>
              <a:gd name="connsiteX7" fmla="*/ 2006219 w 4444365"/>
              <a:gd name="connsiteY7" fmla="*/ 0 h 249458"/>
              <a:gd name="connsiteX8" fmla="*/ 4328795 w 4444365"/>
              <a:gd name="connsiteY8" fmla="*/ 106553 h 249458"/>
              <a:gd name="connsiteX0" fmla="*/ 2935986 w 2935986"/>
              <a:gd name="connsiteY0" fmla="*/ 109093 h 249458"/>
              <a:gd name="connsiteX1" fmla="*/ 2494026 w 2935986"/>
              <a:gd name="connsiteY1" fmla="*/ 218313 h 249458"/>
              <a:gd name="connsiteX2" fmla="*/ 1879346 w 2935986"/>
              <a:gd name="connsiteY2" fmla="*/ 246253 h 249458"/>
              <a:gd name="connsiteX3" fmla="*/ 1132586 w 2935986"/>
              <a:gd name="connsiteY3" fmla="*/ 208153 h 249458"/>
              <a:gd name="connsiteX4" fmla="*/ 728726 w 2935986"/>
              <a:gd name="connsiteY4" fmla="*/ 131953 h 249458"/>
              <a:gd name="connsiteX5" fmla="*/ 658241 w 2935986"/>
              <a:gd name="connsiteY5" fmla="*/ 72263 h 249458"/>
              <a:gd name="connsiteX6" fmla="*/ 0 w 2935986"/>
              <a:gd name="connsiteY6" fmla="*/ 23495 h 249458"/>
              <a:gd name="connsiteX7" fmla="*/ 497840 w 2935986"/>
              <a:gd name="connsiteY7" fmla="*/ 0 h 249458"/>
              <a:gd name="connsiteX8" fmla="*/ 2820416 w 2935986"/>
              <a:gd name="connsiteY8" fmla="*/ 106553 h 249458"/>
              <a:gd name="connsiteX0" fmla="*/ 2443724 w 2443724"/>
              <a:gd name="connsiteY0" fmla="*/ 109093 h 249458"/>
              <a:gd name="connsiteX1" fmla="*/ 2001764 w 2443724"/>
              <a:gd name="connsiteY1" fmla="*/ 218313 h 249458"/>
              <a:gd name="connsiteX2" fmla="*/ 1387084 w 2443724"/>
              <a:gd name="connsiteY2" fmla="*/ 246253 h 249458"/>
              <a:gd name="connsiteX3" fmla="*/ 640324 w 2443724"/>
              <a:gd name="connsiteY3" fmla="*/ 208153 h 249458"/>
              <a:gd name="connsiteX4" fmla="*/ 236464 w 2443724"/>
              <a:gd name="connsiteY4" fmla="*/ 131953 h 249458"/>
              <a:gd name="connsiteX5" fmla="*/ 165979 w 2443724"/>
              <a:gd name="connsiteY5" fmla="*/ 72263 h 249458"/>
              <a:gd name="connsiteX6" fmla="*/ 183378 w 2443724"/>
              <a:gd name="connsiteY6" fmla="*/ 41275 h 249458"/>
              <a:gd name="connsiteX7" fmla="*/ 5578 w 2443724"/>
              <a:gd name="connsiteY7" fmla="*/ 0 h 249458"/>
              <a:gd name="connsiteX8" fmla="*/ 2328154 w 2443724"/>
              <a:gd name="connsiteY8" fmla="*/ 106553 h 249458"/>
              <a:gd name="connsiteX0" fmla="*/ 2277745 w 2277745"/>
              <a:gd name="connsiteY0" fmla="*/ 82665 h 223030"/>
              <a:gd name="connsiteX1" fmla="*/ 1835785 w 2277745"/>
              <a:gd name="connsiteY1" fmla="*/ 191885 h 223030"/>
              <a:gd name="connsiteX2" fmla="*/ 1221105 w 2277745"/>
              <a:gd name="connsiteY2" fmla="*/ 219825 h 223030"/>
              <a:gd name="connsiteX3" fmla="*/ 474345 w 2277745"/>
              <a:gd name="connsiteY3" fmla="*/ 181725 h 223030"/>
              <a:gd name="connsiteX4" fmla="*/ 70485 w 2277745"/>
              <a:gd name="connsiteY4" fmla="*/ 105525 h 223030"/>
              <a:gd name="connsiteX5" fmla="*/ 0 w 2277745"/>
              <a:gd name="connsiteY5" fmla="*/ 45835 h 223030"/>
              <a:gd name="connsiteX6" fmla="*/ 17399 w 2277745"/>
              <a:gd name="connsiteY6" fmla="*/ 14847 h 223030"/>
              <a:gd name="connsiteX7" fmla="*/ 355854 w 2277745"/>
              <a:gd name="connsiteY7" fmla="*/ 242 h 223030"/>
              <a:gd name="connsiteX8" fmla="*/ 2162175 w 2277745"/>
              <a:gd name="connsiteY8" fmla="*/ 80125 h 223030"/>
              <a:gd name="connsiteX0" fmla="*/ 2277745 w 2277745"/>
              <a:gd name="connsiteY0" fmla="*/ 87584 h 227949"/>
              <a:gd name="connsiteX1" fmla="*/ 1835785 w 2277745"/>
              <a:gd name="connsiteY1" fmla="*/ 196804 h 227949"/>
              <a:gd name="connsiteX2" fmla="*/ 1221105 w 2277745"/>
              <a:gd name="connsiteY2" fmla="*/ 224744 h 227949"/>
              <a:gd name="connsiteX3" fmla="*/ 474345 w 2277745"/>
              <a:gd name="connsiteY3" fmla="*/ 186644 h 227949"/>
              <a:gd name="connsiteX4" fmla="*/ 70485 w 2277745"/>
              <a:gd name="connsiteY4" fmla="*/ 110444 h 227949"/>
              <a:gd name="connsiteX5" fmla="*/ 0 w 2277745"/>
              <a:gd name="connsiteY5" fmla="*/ 50754 h 227949"/>
              <a:gd name="connsiteX6" fmla="*/ 17399 w 2277745"/>
              <a:gd name="connsiteY6" fmla="*/ 19766 h 227949"/>
              <a:gd name="connsiteX7" fmla="*/ 355854 w 2277745"/>
              <a:gd name="connsiteY7" fmla="*/ 5161 h 227949"/>
              <a:gd name="connsiteX8" fmla="*/ 2162175 w 2277745"/>
              <a:gd name="connsiteY8" fmla="*/ 85044 h 227949"/>
              <a:gd name="connsiteX0" fmla="*/ 2277745 w 2277745"/>
              <a:gd name="connsiteY0" fmla="*/ 87584 h 227949"/>
              <a:gd name="connsiteX1" fmla="*/ 1835785 w 2277745"/>
              <a:gd name="connsiteY1" fmla="*/ 196804 h 227949"/>
              <a:gd name="connsiteX2" fmla="*/ 1221105 w 2277745"/>
              <a:gd name="connsiteY2" fmla="*/ 224744 h 227949"/>
              <a:gd name="connsiteX3" fmla="*/ 474345 w 2277745"/>
              <a:gd name="connsiteY3" fmla="*/ 186644 h 227949"/>
              <a:gd name="connsiteX4" fmla="*/ 70485 w 2277745"/>
              <a:gd name="connsiteY4" fmla="*/ 110444 h 227949"/>
              <a:gd name="connsiteX5" fmla="*/ 0 w 2277745"/>
              <a:gd name="connsiteY5" fmla="*/ 50754 h 227949"/>
              <a:gd name="connsiteX6" fmla="*/ 17399 w 2277745"/>
              <a:gd name="connsiteY6" fmla="*/ 19766 h 227949"/>
              <a:gd name="connsiteX7" fmla="*/ 355854 w 2277745"/>
              <a:gd name="connsiteY7" fmla="*/ 5161 h 227949"/>
              <a:gd name="connsiteX8" fmla="*/ 2162175 w 2277745"/>
              <a:gd name="connsiteY8" fmla="*/ 85044 h 227949"/>
              <a:gd name="connsiteX0" fmla="*/ 2277745 w 2277745"/>
              <a:gd name="connsiteY0" fmla="*/ 87584 h 227949"/>
              <a:gd name="connsiteX1" fmla="*/ 1835785 w 2277745"/>
              <a:gd name="connsiteY1" fmla="*/ 196804 h 227949"/>
              <a:gd name="connsiteX2" fmla="*/ 1221105 w 2277745"/>
              <a:gd name="connsiteY2" fmla="*/ 224744 h 227949"/>
              <a:gd name="connsiteX3" fmla="*/ 474345 w 2277745"/>
              <a:gd name="connsiteY3" fmla="*/ 186644 h 227949"/>
              <a:gd name="connsiteX4" fmla="*/ 70485 w 2277745"/>
              <a:gd name="connsiteY4" fmla="*/ 110444 h 227949"/>
              <a:gd name="connsiteX5" fmla="*/ 0 w 2277745"/>
              <a:gd name="connsiteY5" fmla="*/ 50754 h 227949"/>
              <a:gd name="connsiteX6" fmla="*/ 17399 w 2277745"/>
              <a:gd name="connsiteY6" fmla="*/ 19766 h 227949"/>
              <a:gd name="connsiteX7" fmla="*/ 355854 w 2277745"/>
              <a:gd name="connsiteY7" fmla="*/ 5161 h 227949"/>
              <a:gd name="connsiteX8" fmla="*/ 2162175 w 2277745"/>
              <a:gd name="connsiteY8" fmla="*/ 85044 h 227949"/>
              <a:gd name="connsiteX0" fmla="*/ 2280851 w 2280851"/>
              <a:gd name="connsiteY0" fmla="*/ 87584 h 227949"/>
              <a:gd name="connsiteX1" fmla="*/ 1838891 w 2280851"/>
              <a:gd name="connsiteY1" fmla="*/ 196804 h 227949"/>
              <a:gd name="connsiteX2" fmla="*/ 1224211 w 2280851"/>
              <a:gd name="connsiteY2" fmla="*/ 224744 h 227949"/>
              <a:gd name="connsiteX3" fmla="*/ 477451 w 2280851"/>
              <a:gd name="connsiteY3" fmla="*/ 186644 h 227949"/>
              <a:gd name="connsiteX4" fmla="*/ 73591 w 2280851"/>
              <a:gd name="connsiteY4" fmla="*/ 110444 h 227949"/>
              <a:gd name="connsiteX5" fmla="*/ 3106 w 2280851"/>
              <a:gd name="connsiteY5" fmla="*/ 50754 h 227949"/>
              <a:gd name="connsiteX6" fmla="*/ 20505 w 2280851"/>
              <a:gd name="connsiteY6" fmla="*/ 19766 h 227949"/>
              <a:gd name="connsiteX7" fmla="*/ 358960 w 2280851"/>
              <a:gd name="connsiteY7" fmla="*/ 5161 h 227949"/>
              <a:gd name="connsiteX8" fmla="*/ 2165281 w 2280851"/>
              <a:gd name="connsiteY8" fmla="*/ 85044 h 227949"/>
              <a:gd name="connsiteX0" fmla="*/ 2281049 w 2281049"/>
              <a:gd name="connsiteY0" fmla="*/ 92311 h 232676"/>
              <a:gd name="connsiteX1" fmla="*/ 1839089 w 2281049"/>
              <a:gd name="connsiteY1" fmla="*/ 201531 h 232676"/>
              <a:gd name="connsiteX2" fmla="*/ 1224409 w 2281049"/>
              <a:gd name="connsiteY2" fmla="*/ 229471 h 232676"/>
              <a:gd name="connsiteX3" fmla="*/ 477649 w 2281049"/>
              <a:gd name="connsiteY3" fmla="*/ 191371 h 232676"/>
              <a:gd name="connsiteX4" fmla="*/ 73789 w 2281049"/>
              <a:gd name="connsiteY4" fmla="*/ 115171 h 232676"/>
              <a:gd name="connsiteX5" fmla="*/ 3304 w 2281049"/>
              <a:gd name="connsiteY5" fmla="*/ 55481 h 232676"/>
              <a:gd name="connsiteX6" fmla="*/ 18798 w 2281049"/>
              <a:gd name="connsiteY6" fmla="*/ 16873 h 232676"/>
              <a:gd name="connsiteX7" fmla="*/ 359158 w 2281049"/>
              <a:gd name="connsiteY7" fmla="*/ 9888 h 232676"/>
              <a:gd name="connsiteX8" fmla="*/ 2165479 w 2281049"/>
              <a:gd name="connsiteY8" fmla="*/ 89771 h 232676"/>
              <a:gd name="connsiteX0" fmla="*/ 2282557 w 2282557"/>
              <a:gd name="connsiteY0" fmla="*/ 92311 h 232676"/>
              <a:gd name="connsiteX1" fmla="*/ 1840597 w 2282557"/>
              <a:gd name="connsiteY1" fmla="*/ 201531 h 232676"/>
              <a:gd name="connsiteX2" fmla="*/ 1225917 w 2282557"/>
              <a:gd name="connsiteY2" fmla="*/ 229471 h 232676"/>
              <a:gd name="connsiteX3" fmla="*/ 479157 w 2282557"/>
              <a:gd name="connsiteY3" fmla="*/ 191371 h 232676"/>
              <a:gd name="connsiteX4" fmla="*/ 75297 w 2282557"/>
              <a:gd name="connsiteY4" fmla="*/ 115171 h 232676"/>
              <a:gd name="connsiteX5" fmla="*/ 4812 w 2282557"/>
              <a:gd name="connsiteY5" fmla="*/ 55481 h 232676"/>
              <a:gd name="connsiteX6" fmla="*/ 10781 w 2282557"/>
              <a:gd name="connsiteY6" fmla="*/ 16873 h 232676"/>
              <a:gd name="connsiteX7" fmla="*/ 360666 w 2282557"/>
              <a:gd name="connsiteY7" fmla="*/ 9888 h 232676"/>
              <a:gd name="connsiteX8" fmla="*/ 2166987 w 2282557"/>
              <a:gd name="connsiteY8" fmla="*/ 89771 h 232676"/>
              <a:gd name="connsiteX0" fmla="*/ 2282557 w 2282557"/>
              <a:gd name="connsiteY0" fmla="*/ 82226 h 222591"/>
              <a:gd name="connsiteX1" fmla="*/ 1840597 w 2282557"/>
              <a:gd name="connsiteY1" fmla="*/ 191446 h 222591"/>
              <a:gd name="connsiteX2" fmla="*/ 1225917 w 2282557"/>
              <a:gd name="connsiteY2" fmla="*/ 219386 h 222591"/>
              <a:gd name="connsiteX3" fmla="*/ 479157 w 2282557"/>
              <a:gd name="connsiteY3" fmla="*/ 181286 h 222591"/>
              <a:gd name="connsiteX4" fmla="*/ 75297 w 2282557"/>
              <a:gd name="connsiteY4" fmla="*/ 105086 h 222591"/>
              <a:gd name="connsiteX5" fmla="*/ 4812 w 2282557"/>
              <a:gd name="connsiteY5" fmla="*/ 45396 h 222591"/>
              <a:gd name="connsiteX6" fmla="*/ 10781 w 2282557"/>
              <a:gd name="connsiteY6" fmla="*/ 6788 h 222591"/>
              <a:gd name="connsiteX7" fmla="*/ 2099931 w 2282557"/>
              <a:gd name="connsiteY7" fmla="*/ 76003 h 222591"/>
              <a:gd name="connsiteX8" fmla="*/ 2166987 w 2282557"/>
              <a:gd name="connsiteY8" fmla="*/ 79686 h 222591"/>
              <a:gd name="connsiteX0" fmla="*/ 2282557 w 2282557"/>
              <a:gd name="connsiteY0" fmla="*/ 82226 h 220094"/>
              <a:gd name="connsiteX1" fmla="*/ 2076817 w 2282557"/>
              <a:gd name="connsiteY1" fmla="*/ 132391 h 220094"/>
              <a:gd name="connsiteX2" fmla="*/ 1225917 w 2282557"/>
              <a:gd name="connsiteY2" fmla="*/ 219386 h 220094"/>
              <a:gd name="connsiteX3" fmla="*/ 479157 w 2282557"/>
              <a:gd name="connsiteY3" fmla="*/ 181286 h 220094"/>
              <a:gd name="connsiteX4" fmla="*/ 75297 w 2282557"/>
              <a:gd name="connsiteY4" fmla="*/ 105086 h 220094"/>
              <a:gd name="connsiteX5" fmla="*/ 4812 w 2282557"/>
              <a:gd name="connsiteY5" fmla="*/ 45396 h 220094"/>
              <a:gd name="connsiteX6" fmla="*/ 10781 w 2282557"/>
              <a:gd name="connsiteY6" fmla="*/ 6788 h 220094"/>
              <a:gd name="connsiteX7" fmla="*/ 2099931 w 2282557"/>
              <a:gd name="connsiteY7" fmla="*/ 76003 h 220094"/>
              <a:gd name="connsiteX8" fmla="*/ 2166987 w 2282557"/>
              <a:gd name="connsiteY8" fmla="*/ 79686 h 220094"/>
              <a:gd name="connsiteX0" fmla="*/ 2282557 w 2282557"/>
              <a:gd name="connsiteY0" fmla="*/ 82226 h 220094"/>
              <a:gd name="connsiteX1" fmla="*/ 2076817 w 2282557"/>
              <a:gd name="connsiteY1" fmla="*/ 132391 h 220094"/>
              <a:gd name="connsiteX2" fmla="*/ 1225917 w 2282557"/>
              <a:gd name="connsiteY2" fmla="*/ 219386 h 220094"/>
              <a:gd name="connsiteX3" fmla="*/ 479157 w 2282557"/>
              <a:gd name="connsiteY3" fmla="*/ 181286 h 220094"/>
              <a:gd name="connsiteX4" fmla="*/ 75297 w 2282557"/>
              <a:gd name="connsiteY4" fmla="*/ 105086 h 220094"/>
              <a:gd name="connsiteX5" fmla="*/ 4812 w 2282557"/>
              <a:gd name="connsiteY5" fmla="*/ 45396 h 220094"/>
              <a:gd name="connsiteX6" fmla="*/ 10781 w 2282557"/>
              <a:gd name="connsiteY6" fmla="*/ 6788 h 220094"/>
              <a:gd name="connsiteX7" fmla="*/ 2099931 w 2282557"/>
              <a:gd name="connsiteY7" fmla="*/ 76003 h 220094"/>
              <a:gd name="connsiteX8" fmla="*/ 2166987 w 2282557"/>
              <a:gd name="connsiteY8" fmla="*/ 79686 h 220094"/>
              <a:gd name="connsiteX0" fmla="*/ 2282557 w 2282557"/>
              <a:gd name="connsiteY0" fmla="*/ 82226 h 220094"/>
              <a:gd name="connsiteX1" fmla="*/ 2076817 w 2282557"/>
              <a:gd name="connsiteY1" fmla="*/ 132391 h 220094"/>
              <a:gd name="connsiteX2" fmla="*/ 1225917 w 2282557"/>
              <a:gd name="connsiteY2" fmla="*/ 219386 h 220094"/>
              <a:gd name="connsiteX3" fmla="*/ 479157 w 2282557"/>
              <a:gd name="connsiteY3" fmla="*/ 181286 h 220094"/>
              <a:gd name="connsiteX4" fmla="*/ 75297 w 2282557"/>
              <a:gd name="connsiteY4" fmla="*/ 105086 h 220094"/>
              <a:gd name="connsiteX5" fmla="*/ 4812 w 2282557"/>
              <a:gd name="connsiteY5" fmla="*/ 45396 h 220094"/>
              <a:gd name="connsiteX6" fmla="*/ 10781 w 2282557"/>
              <a:gd name="connsiteY6" fmla="*/ 6788 h 220094"/>
              <a:gd name="connsiteX7" fmla="*/ 2099931 w 2282557"/>
              <a:gd name="connsiteY7" fmla="*/ 76003 h 220094"/>
              <a:gd name="connsiteX8" fmla="*/ 2166987 w 2282557"/>
              <a:gd name="connsiteY8" fmla="*/ 79686 h 220094"/>
              <a:gd name="connsiteX0" fmla="*/ 2282557 w 2282557"/>
              <a:gd name="connsiteY0" fmla="*/ 82226 h 220094"/>
              <a:gd name="connsiteX1" fmla="*/ 2170162 w 2282557"/>
              <a:gd name="connsiteY1" fmla="*/ 101911 h 220094"/>
              <a:gd name="connsiteX2" fmla="*/ 1225917 w 2282557"/>
              <a:gd name="connsiteY2" fmla="*/ 219386 h 220094"/>
              <a:gd name="connsiteX3" fmla="*/ 479157 w 2282557"/>
              <a:gd name="connsiteY3" fmla="*/ 181286 h 220094"/>
              <a:gd name="connsiteX4" fmla="*/ 75297 w 2282557"/>
              <a:gd name="connsiteY4" fmla="*/ 105086 h 220094"/>
              <a:gd name="connsiteX5" fmla="*/ 4812 w 2282557"/>
              <a:gd name="connsiteY5" fmla="*/ 45396 h 220094"/>
              <a:gd name="connsiteX6" fmla="*/ 10781 w 2282557"/>
              <a:gd name="connsiteY6" fmla="*/ 6788 h 220094"/>
              <a:gd name="connsiteX7" fmla="*/ 2099931 w 2282557"/>
              <a:gd name="connsiteY7" fmla="*/ 76003 h 220094"/>
              <a:gd name="connsiteX8" fmla="*/ 2166987 w 2282557"/>
              <a:gd name="connsiteY8" fmla="*/ 79686 h 220094"/>
              <a:gd name="connsiteX0" fmla="*/ 2282557 w 2282557"/>
              <a:gd name="connsiteY0" fmla="*/ 82226 h 220094"/>
              <a:gd name="connsiteX1" fmla="*/ 2170162 w 2282557"/>
              <a:gd name="connsiteY1" fmla="*/ 101911 h 220094"/>
              <a:gd name="connsiteX2" fmla="*/ 1225917 w 2282557"/>
              <a:gd name="connsiteY2" fmla="*/ 219386 h 220094"/>
              <a:gd name="connsiteX3" fmla="*/ 479157 w 2282557"/>
              <a:gd name="connsiteY3" fmla="*/ 181286 h 220094"/>
              <a:gd name="connsiteX4" fmla="*/ 75297 w 2282557"/>
              <a:gd name="connsiteY4" fmla="*/ 105086 h 220094"/>
              <a:gd name="connsiteX5" fmla="*/ 4812 w 2282557"/>
              <a:gd name="connsiteY5" fmla="*/ 45396 h 220094"/>
              <a:gd name="connsiteX6" fmla="*/ 10781 w 2282557"/>
              <a:gd name="connsiteY6" fmla="*/ 6788 h 220094"/>
              <a:gd name="connsiteX7" fmla="*/ 2099931 w 2282557"/>
              <a:gd name="connsiteY7" fmla="*/ 76003 h 220094"/>
              <a:gd name="connsiteX8" fmla="*/ 2166987 w 2282557"/>
              <a:gd name="connsiteY8" fmla="*/ 79686 h 220094"/>
              <a:gd name="connsiteX0" fmla="*/ 2282557 w 2282557"/>
              <a:gd name="connsiteY0" fmla="*/ 82226 h 193230"/>
              <a:gd name="connsiteX1" fmla="*/ 2170162 w 2282557"/>
              <a:gd name="connsiteY1" fmla="*/ 101911 h 193230"/>
              <a:gd name="connsiteX2" fmla="*/ 2096502 w 2282557"/>
              <a:gd name="connsiteY2" fmla="*/ 103181 h 193230"/>
              <a:gd name="connsiteX3" fmla="*/ 479157 w 2282557"/>
              <a:gd name="connsiteY3" fmla="*/ 181286 h 193230"/>
              <a:gd name="connsiteX4" fmla="*/ 75297 w 2282557"/>
              <a:gd name="connsiteY4" fmla="*/ 105086 h 193230"/>
              <a:gd name="connsiteX5" fmla="*/ 4812 w 2282557"/>
              <a:gd name="connsiteY5" fmla="*/ 45396 h 193230"/>
              <a:gd name="connsiteX6" fmla="*/ 10781 w 2282557"/>
              <a:gd name="connsiteY6" fmla="*/ 6788 h 193230"/>
              <a:gd name="connsiteX7" fmla="*/ 2099931 w 2282557"/>
              <a:gd name="connsiteY7" fmla="*/ 76003 h 193230"/>
              <a:gd name="connsiteX8" fmla="*/ 2166987 w 2282557"/>
              <a:gd name="connsiteY8" fmla="*/ 79686 h 193230"/>
              <a:gd name="connsiteX0" fmla="*/ 2282557 w 2282557"/>
              <a:gd name="connsiteY0" fmla="*/ 82226 h 193230"/>
              <a:gd name="connsiteX1" fmla="*/ 2170162 w 2282557"/>
              <a:gd name="connsiteY1" fmla="*/ 101911 h 193230"/>
              <a:gd name="connsiteX2" fmla="*/ 2096502 w 2282557"/>
              <a:gd name="connsiteY2" fmla="*/ 103181 h 193230"/>
              <a:gd name="connsiteX3" fmla="*/ 479157 w 2282557"/>
              <a:gd name="connsiteY3" fmla="*/ 181286 h 193230"/>
              <a:gd name="connsiteX4" fmla="*/ 75297 w 2282557"/>
              <a:gd name="connsiteY4" fmla="*/ 105086 h 193230"/>
              <a:gd name="connsiteX5" fmla="*/ 4812 w 2282557"/>
              <a:gd name="connsiteY5" fmla="*/ 45396 h 193230"/>
              <a:gd name="connsiteX6" fmla="*/ 10781 w 2282557"/>
              <a:gd name="connsiteY6" fmla="*/ 6788 h 193230"/>
              <a:gd name="connsiteX7" fmla="*/ 2099931 w 2282557"/>
              <a:gd name="connsiteY7" fmla="*/ 76003 h 193230"/>
              <a:gd name="connsiteX8" fmla="*/ 2166987 w 2282557"/>
              <a:gd name="connsiteY8" fmla="*/ 79686 h 193230"/>
              <a:gd name="connsiteX0" fmla="*/ 2282557 w 2282557"/>
              <a:gd name="connsiteY0" fmla="*/ 82226 h 193492"/>
              <a:gd name="connsiteX1" fmla="*/ 2170162 w 2282557"/>
              <a:gd name="connsiteY1" fmla="*/ 101911 h 193492"/>
              <a:gd name="connsiteX2" fmla="*/ 2096502 w 2282557"/>
              <a:gd name="connsiteY2" fmla="*/ 103181 h 193492"/>
              <a:gd name="connsiteX3" fmla="*/ 479157 w 2282557"/>
              <a:gd name="connsiteY3" fmla="*/ 181286 h 193492"/>
              <a:gd name="connsiteX4" fmla="*/ 75297 w 2282557"/>
              <a:gd name="connsiteY4" fmla="*/ 105086 h 193492"/>
              <a:gd name="connsiteX5" fmla="*/ 4812 w 2282557"/>
              <a:gd name="connsiteY5" fmla="*/ 45396 h 193492"/>
              <a:gd name="connsiteX6" fmla="*/ 10781 w 2282557"/>
              <a:gd name="connsiteY6" fmla="*/ 6788 h 193492"/>
              <a:gd name="connsiteX7" fmla="*/ 2099931 w 2282557"/>
              <a:gd name="connsiteY7" fmla="*/ 76003 h 193492"/>
              <a:gd name="connsiteX8" fmla="*/ 2166987 w 2282557"/>
              <a:gd name="connsiteY8" fmla="*/ 79686 h 193492"/>
              <a:gd name="connsiteX0" fmla="*/ 2282557 w 2286043"/>
              <a:gd name="connsiteY0" fmla="*/ 82226 h 127876"/>
              <a:gd name="connsiteX1" fmla="*/ 2170162 w 2286043"/>
              <a:gd name="connsiteY1" fmla="*/ 101911 h 127876"/>
              <a:gd name="connsiteX2" fmla="*/ 2096502 w 2286043"/>
              <a:gd name="connsiteY2" fmla="*/ 103181 h 127876"/>
              <a:gd name="connsiteX3" fmla="*/ 2054592 w 2286043"/>
              <a:gd name="connsiteY3" fmla="*/ 105086 h 127876"/>
              <a:gd name="connsiteX4" fmla="*/ 75297 w 2286043"/>
              <a:gd name="connsiteY4" fmla="*/ 105086 h 127876"/>
              <a:gd name="connsiteX5" fmla="*/ 4812 w 2286043"/>
              <a:gd name="connsiteY5" fmla="*/ 45396 h 127876"/>
              <a:gd name="connsiteX6" fmla="*/ 10781 w 2286043"/>
              <a:gd name="connsiteY6" fmla="*/ 6788 h 127876"/>
              <a:gd name="connsiteX7" fmla="*/ 2099931 w 2286043"/>
              <a:gd name="connsiteY7" fmla="*/ 76003 h 127876"/>
              <a:gd name="connsiteX8" fmla="*/ 2166987 w 2286043"/>
              <a:gd name="connsiteY8" fmla="*/ 79686 h 127876"/>
              <a:gd name="connsiteX0" fmla="*/ 2282557 w 2282557"/>
              <a:gd name="connsiteY0" fmla="*/ 82226 h 118852"/>
              <a:gd name="connsiteX1" fmla="*/ 2170162 w 2282557"/>
              <a:gd name="connsiteY1" fmla="*/ 101911 h 118852"/>
              <a:gd name="connsiteX2" fmla="*/ 2096502 w 2282557"/>
              <a:gd name="connsiteY2" fmla="*/ 103181 h 118852"/>
              <a:gd name="connsiteX3" fmla="*/ 2054592 w 2282557"/>
              <a:gd name="connsiteY3" fmla="*/ 105086 h 118852"/>
              <a:gd name="connsiteX4" fmla="*/ 75297 w 2282557"/>
              <a:gd name="connsiteY4" fmla="*/ 105086 h 118852"/>
              <a:gd name="connsiteX5" fmla="*/ 4812 w 2282557"/>
              <a:gd name="connsiteY5" fmla="*/ 45396 h 118852"/>
              <a:gd name="connsiteX6" fmla="*/ 10781 w 2282557"/>
              <a:gd name="connsiteY6" fmla="*/ 6788 h 118852"/>
              <a:gd name="connsiteX7" fmla="*/ 2099931 w 2282557"/>
              <a:gd name="connsiteY7" fmla="*/ 76003 h 118852"/>
              <a:gd name="connsiteX8" fmla="*/ 2166987 w 2282557"/>
              <a:gd name="connsiteY8" fmla="*/ 79686 h 118852"/>
              <a:gd name="connsiteX0" fmla="*/ 2282557 w 2282557"/>
              <a:gd name="connsiteY0" fmla="*/ 82226 h 122725"/>
              <a:gd name="connsiteX1" fmla="*/ 2170162 w 2282557"/>
              <a:gd name="connsiteY1" fmla="*/ 101911 h 122725"/>
              <a:gd name="connsiteX2" fmla="*/ 2096502 w 2282557"/>
              <a:gd name="connsiteY2" fmla="*/ 103181 h 122725"/>
              <a:gd name="connsiteX3" fmla="*/ 2054592 w 2282557"/>
              <a:gd name="connsiteY3" fmla="*/ 105086 h 122725"/>
              <a:gd name="connsiteX4" fmla="*/ 75297 w 2282557"/>
              <a:gd name="connsiteY4" fmla="*/ 105086 h 122725"/>
              <a:gd name="connsiteX5" fmla="*/ 4812 w 2282557"/>
              <a:gd name="connsiteY5" fmla="*/ 45396 h 122725"/>
              <a:gd name="connsiteX6" fmla="*/ 10781 w 2282557"/>
              <a:gd name="connsiteY6" fmla="*/ 6788 h 122725"/>
              <a:gd name="connsiteX7" fmla="*/ 2099931 w 2282557"/>
              <a:gd name="connsiteY7" fmla="*/ 76003 h 122725"/>
              <a:gd name="connsiteX8" fmla="*/ 2166987 w 2282557"/>
              <a:gd name="connsiteY8" fmla="*/ 79686 h 122725"/>
              <a:gd name="connsiteX0" fmla="*/ 2282557 w 2282557"/>
              <a:gd name="connsiteY0" fmla="*/ 82226 h 118648"/>
              <a:gd name="connsiteX1" fmla="*/ 2170162 w 2282557"/>
              <a:gd name="connsiteY1" fmla="*/ 101911 h 118648"/>
              <a:gd name="connsiteX2" fmla="*/ 2096502 w 2282557"/>
              <a:gd name="connsiteY2" fmla="*/ 103181 h 118648"/>
              <a:gd name="connsiteX3" fmla="*/ 2054592 w 2282557"/>
              <a:gd name="connsiteY3" fmla="*/ 105086 h 118648"/>
              <a:gd name="connsiteX4" fmla="*/ 1995537 w 2282557"/>
              <a:gd name="connsiteY4" fmla="*/ 99371 h 118648"/>
              <a:gd name="connsiteX5" fmla="*/ 4812 w 2282557"/>
              <a:gd name="connsiteY5" fmla="*/ 45396 h 118648"/>
              <a:gd name="connsiteX6" fmla="*/ 10781 w 2282557"/>
              <a:gd name="connsiteY6" fmla="*/ 6788 h 118648"/>
              <a:gd name="connsiteX7" fmla="*/ 2099931 w 2282557"/>
              <a:gd name="connsiteY7" fmla="*/ 76003 h 118648"/>
              <a:gd name="connsiteX8" fmla="*/ 2166987 w 2282557"/>
              <a:gd name="connsiteY8" fmla="*/ 79686 h 118648"/>
              <a:gd name="connsiteX0" fmla="*/ 2282557 w 2282557"/>
              <a:gd name="connsiteY0" fmla="*/ 82226 h 105236"/>
              <a:gd name="connsiteX1" fmla="*/ 2170162 w 2282557"/>
              <a:gd name="connsiteY1" fmla="*/ 101911 h 105236"/>
              <a:gd name="connsiteX2" fmla="*/ 2096502 w 2282557"/>
              <a:gd name="connsiteY2" fmla="*/ 103181 h 105236"/>
              <a:gd name="connsiteX3" fmla="*/ 2054592 w 2282557"/>
              <a:gd name="connsiteY3" fmla="*/ 105086 h 105236"/>
              <a:gd name="connsiteX4" fmla="*/ 1995537 w 2282557"/>
              <a:gd name="connsiteY4" fmla="*/ 99371 h 105236"/>
              <a:gd name="connsiteX5" fmla="*/ 4812 w 2282557"/>
              <a:gd name="connsiteY5" fmla="*/ 45396 h 105236"/>
              <a:gd name="connsiteX6" fmla="*/ 10781 w 2282557"/>
              <a:gd name="connsiteY6" fmla="*/ 6788 h 105236"/>
              <a:gd name="connsiteX7" fmla="*/ 2099931 w 2282557"/>
              <a:gd name="connsiteY7" fmla="*/ 76003 h 105236"/>
              <a:gd name="connsiteX8" fmla="*/ 2166987 w 2282557"/>
              <a:gd name="connsiteY8" fmla="*/ 79686 h 105236"/>
              <a:gd name="connsiteX0" fmla="*/ 2282557 w 2282557"/>
              <a:gd name="connsiteY0" fmla="*/ 82226 h 105236"/>
              <a:gd name="connsiteX1" fmla="*/ 2170162 w 2282557"/>
              <a:gd name="connsiteY1" fmla="*/ 101911 h 105236"/>
              <a:gd name="connsiteX2" fmla="*/ 2096502 w 2282557"/>
              <a:gd name="connsiteY2" fmla="*/ 103181 h 105236"/>
              <a:gd name="connsiteX3" fmla="*/ 2054592 w 2282557"/>
              <a:gd name="connsiteY3" fmla="*/ 105086 h 105236"/>
              <a:gd name="connsiteX4" fmla="*/ 1995537 w 2282557"/>
              <a:gd name="connsiteY4" fmla="*/ 99371 h 105236"/>
              <a:gd name="connsiteX5" fmla="*/ 4812 w 2282557"/>
              <a:gd name="connsiteY5" fmla="*/ 45396 h 105236"/>
              <a:gd name="connsiteX6" fmla="*/ 10781 w 2282557"/>
              <a:gd name="connsiteY6" fmla="*/ 6788 h 105236"/>
              <a:gd name="connsiteX7" fmla="*/ 2099931 w 2282557"/>
              <a:gd name="connsiteY7" fmla="*/ 76003 h 105236"/>
              <a:gd name="connsiteX8" fmla="*/ 2166987 w 2282557"/>
              <a:gd name="connsiteY8" fmla="*/ 79686 h 105236"/>
              <a:gd name="connsiteX0" fmla="*/ 2271789 w 2271789"/>
              <a:gd name="connsiteY0" fmla="*/ 82226 h 105236"/>
              <a:gd name="connsiteX1" fmla="*/ 2159394 w 2271789"/>
              <a:gd name="connsiteY1" fmla="*/ 101911 h 105236"/>
              <a:gd name="connsiteX2" fmla="*/ 2085734 w 2271789"/>
              <a:gd name="connsiteY2" fmla="*/ 103181 h 105236"/>
              <a:gd name="connsiteX3" fmla="*/ 2043824 w 2271789"/>
              <a:gd name="connsiteY3" fmla="*/ 105086 h 105236"/>
              <a:gd name="connsiteX4" fmla="*/ 1984769 w 2271789"/>
              <a:gd name="connsiteY4" fmla="*/ 99371 h 105236"/>
              <a:gd name="connsiteX5" fmla="*/ 1954289 w 2271789"/>
              <a:gd name="connsiteY5" fmla="*/ 79686 h 105236"/>
              <a:gd name="connsiteX6" fmla="*/ 13 w 2271789"/>
              <a:gd name="connsiteY6" fmla="*/ 6788 h 105236"/>
              <a:gd name="connsiteX7" fmla="*/ 2089163 w 2271789"/>
              <a:gd name="connsiteY7" fmla="*/ 76003 h 105236"/>
              <a:gd name="connsiteX8" fmla="*/ 2156219 w 2271789"/>
              <a:gd name="connsiteY8" fmla="*/ 79686 h 105236"/>
              <a:gd name="connsiteX0" fmla="*/ 2271789 w 2271789"/>
              <a:gd name="connsiteY0" fmla="*/ 82226 h 105236"/>
              <a:gd name="connsiteX1" fmla="*/ 2159394 w 2271789"/>
              <a:gd name="connsiteY1" fmla="*/ 101911 h 105236"/>
              <a:gd name="connsiteX2" fmla="*/ 2085734 w 2271789"/>
              <a:gd name="connsiteY2" fmla="*/ 103181 h 105236"/>
              <a:gd name="connsiteX3" fmla="*/ 2043824 w 2271789"/>
              <a:gd name="connsiteY3" fmla="*/ 105086 h 105236"/>
              <a:gd name="connsiteX4" fmla="*/ 1984769 w 2271789"/>
              <a:gd name="connsiteY4" fmla="*/ 99371 h 105236"/>
              <a:gd name="connsiteX5" fmla="*/ 1954289 w 2271789"/>
              <a:gd name="connsiteY5" fmla="*/ 79686 h 105236"/>
              <a:gd name="connsiteX6" fmla="*/ 13 w 2271789"/>
              <a:gd name="connsiteY6" fmla="*/ 6788 h 105236"/>
              <a:gd name="connsiteX7" fmla="*/ 2089163 w 2271789"/>
              <a:gd name="connsiteY7" fmla="*/ 76003 h 105236"/>
              <a:gd name="connsiteX8" fmla="*/ 2156219 w 2271789"/>
              <a:gd name="connsiteY8" fmla="*/ 79686 h 105236"/>
              <a:gd name="connsiteX0" fmla="*/ 2271789 w 2271789"/>
              <a:gd name="connsiteY0" fmla="*/ 82226 h 105236"/>
              <a:gd name="connsiteX1" fmla="*/ 2159394 w 2271789"/>
              <a:gd name="connsiteY1" fmla="*/ 101911 h 105236"/>
              <a:gd name="connsiteX2" fmla="*/ 2085734 w 2271789"/>
              <a:gd name="connsiteY2" fmla="*/ 103181 h 105236"/>
              <a:gd name="connsiteX3" fmla="*/ 2043824 w 2271789"/>
              <a:gd name="connsiteY3" fmla="*/ 105086 h 105236"/>
              <a:gd name="connsiteX4" fmla="*/ 1984769 w 2271789"/>
              <a:gd name="connsiteY4" fmla="*/ 99371 h 105236"/>
              <a:gd name="connsiteX5" fmla="*/ 1954289 w 2271789"/>
              <a:gd name="connsiteY5" fmla="*/ 79686 h 105236"/>
              <a:gd name="connsiteX6" fmla="*/ 13 w 2271789"/>
              <a:gd name="connsiteY6" fmla="*/ 6788 h 105236"/>
              <a:gd name="connsiteX7" fmla="*/ 2089163 w 2271789"/>
              <a:gd name="connsiteY7" fmla="*/ 76003 h 105236"/>
              <a:gd name="connsiteX8" fmla="*/ 2156219 w 2271789"/>
              <a:gd name="connsiteY8" fmla="*/ 79686 h 105236"/>
              <a:gd name="connsiteX0" fmla="*/ 322954 w 322954"/>
              <a:gd name="connsiteY0" fmla="*/ 23011 h 46021"/>
              <a:gd name="connsiteX1" fmla="*/ 210559 w 322954"/>
              <a:gd name="connsiteY1" fmla="*/ 42696 h 46021"/>
              <a:gd name="connsiteX2" fmla="*/ 136899 w 322954"/>
              <a:gd name="connsiteY2" fmla="*/ 43966 h 46021"/>
              <a:gd name="connsiteX3" fmla="*/ 94989 w 322954"/>
              <a:gd name="connsiteY3" fmla="*/ 45871 h 46021"/>
              <a:gd name="connsiteX4" fmla="*/ 35934 w 322954"/>
              <a:gd name="connsiteY4" fmla="*/ 40156 h 46021"/>
              <a:gd name="connsiteX5" fmla="*/ 5454 w 322954"/>
              <a:gd name="connsiteY5" fmla="*/ 20471 h 46021"/>
              <a:gd name="connsiteX6" fmla="*/ 53333 w 322954"/>
              <a:gd name="connsiteY6" fmla="*/ 14248 h 46021"/>
              <a:gd name="connsiteX7" fmla="*/ 140328 w 322954"/>
              <a:gd name="connsiteY7" fmla="*/ 16788 h 46021"/>
              <a:gd name="connsiteX8" fmla="*/ 207384 w 322954"/>
              <a:gd name="connsiteY8" fmla="*/ 20471 h 46021"/>
              <a:gd name="connsiteX0" fmla="*/ 323974 w 323974"/>
              <a:gd name="connsiteY0" fmla="*/ 30609 h 53619"/>
              <a:gd name="connsiteX1" fmla="*/ 211579 w 323974"/>
              <a:gd name="connsiteY1" fmla="*/ 50294 h 53619"/>
              <a:gd name="connsiteX2" fmla="*/ 137919 w 323974"/>
              <a:gd name="connsiteY2" fmla="*/ 51564 h 53619"/>
              <a:gd name="connsiteX3" fmla="*/ 96009 w 323974"/>
              <a:gd name="connsiteY3" fmla="*/ 53469 h 53619"/>
              <a:gd name="connsiteX4" fmla="*/ 36954 w 323974"/>
              <a:gd name="connsiteY4" fmla="*/ 47754 h 53619"/>
              <a:gd name="connsiteX5" fmla="*/ 6474 w 323974"/>
              <a:gd name="connsiteY5" fmla="*/ 28069 h 53619"/>
              <a:gd name="connsiteX6" fmla="*/ 41018 w 323974"/>
              <a:gd name="connsiteY6" fmla="*/ 12321 h 53619"/>
              <a:gd name="connsiteX7" fmla="*/ 141348 w 323974"/>
              <a:gd name="connsiteY7" fmla="*/ 24386 h 53619"/>
              <a:gd name="connsiteX8" fmla="*/ 208404 w 323974"/>
              <a:gd name="connsiteY8" fmla="*/ 28069 h 53619"/>
              <a:gd name="connsiteX0" fmla="*/ 323974 w 323974"/>
              <a:gd name="connsiteY0" fmla="*/ 18396 h 41406"/>
              <a:gd name="connsiteX1" fmla="*/ 211579 w 323974"/>
              <a:gd name="connsiteY1" fmla="*/ 38081 h 41406"/>
              <a:gd name="connsiteX2" fmla="*/ 137919 w 323974"/>
              <a:gd name="connsiteY2" fmla="*/ 39351 h 41406"/>
              <a:gd name="connsiteX3" fmla="*/ 96009 w 323974"/>
              <a:gd name="connsiteY3" fmla="*/ 41256 h 41406"/>
              <a:gd name="connsiteX4" fmla="*/ 36954 w 323974"/>
              <a:gd name="connsiteY4" fmla="*/ 35541 h 41406"/>
              <a:gd name="connsiteX5" fmla="*/ 6474 w 323974"/>
              <a:gd name="connsiteY5" fmla="*/ 15856 h 41406"/>
              <a:gd name="connsiteX6" fmla="*/ 41018 w 323974"/>
              <a:gd name="connsiteY6" fmla="*/ 108 h 41406"/>
              <a:gd name="connsiteX7" fmla="*/ 141348 w 323974"/>
              <a:gd name="connsiteY7" fmla="*/ 12173 h 41406"/>
              <a:gd name="connsiteX8" fmla="*/ 208404 w 323974"/>
              <a:gd name="connsiteY8" fmla="*/ 15856 h 41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3974" h="41406">
                <a:moveTo>
                  <a:pt x="323974" y="18396"/>
                </a:moveTo>
                <a:cubicBezTo>
                  <a:pt x="261744" y="29826"/>
                  <a:pt x="289684" y="25381"/>
                  <a:pt x="211579" y="38081"/>
                </a:cubicBezTo>
                <a:cubicBezTo>
                  <a:pt x="187026" y="38504"/>
                  <a:pt x="173902" y="37023"/>
                  <a:pt x="137919" y="39351"/>
                </a:cubicBezTo>
                <a:cubicBezTo>
                  <a:pt x="95374" y="41256"/>
                  <a:pt x="118234" y="41256"/>
                  <a:pt x="96009" y="41256"/>
                </a:cubicBezTo>
                <a:cubicBezTo>
                  <a:pt x="33779" y="41891"/>
                  <a:pt x="89659" y="40621"/>
                  <a:pt x="36954" y="35541"/>
                </a:cubicBezTo>
                <a:cubicBezTo>
                  <a:pt x="-10671" y="30461"/>
                  <a:pt x="46479" y="27286"/>
                  <a:pt x="6474" y="15856"/>
                </a:cubicBezTo>
                <a:cubicBezTo>
                  <a:pt x="-18206" y="13147"/>
                  <a:pt x="35218" y="10437"/>
                  <a:pt x="41018" y="108"/>
                </a:cubicBezTo>
                <a:cubicBezTo>
                  <a:pt x="100920" y="-1374"/>
                  <a:pt x="39536" y="13020"/>
                  <a:pt x="141348" y="12173"/>
                </a:cubicBezTo>
                <a:lnTo>
                  <a:pt x="208404" y="15856"/>
                </a:lnTo>
              </a:path>
            </a:pathLst>
          </a:cu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3E7C82F-6278-D4D6-B318-3ED4E77A71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Cavitating hydrofoil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400615-EB6F-5765-72EA-BACB59BC5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E91CA-9B22-2844-8E94-2A762C5288E7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3955A8-CB89-15E1-3ABC-CD23FCBBDB9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420000" flipH="1" flipV="1">
            <a:off x="1899369" y="2898784"/>
            <a:ext cx="8691154" cy="72384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BE50DEA-CD8D-6764-7DEE-C522CF13CFE1}"/>
              </a:ext>
            </a:extLst>
          </p:cNvPr>
          <p:cNvCxnSpPr/>
          <p:nvPr/>
        </p:nvCxnSpPr>
        <p:spPr>
          <a:xfrm flipH="1" flipV="1">
            <a:off x="1172204" y="3145675"/>
            <a:ext cx="9866811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Arc 7">
            <a:extLst>
              <a:ext uri="{FF2B5EF4-FFF2-40B4-BE49-F238E27FC236}">
                <a16:creationId xmlns:a16="http://schemas.microsoft.com/office/drawing/2014/main" id="{FF6109C8-217B-26AC-45B8-20D7651D21F3}"/>
              </a:ext>
            </a:extLst>
          </p:cNvPr>
          <p:cNvSpPr/>
          <p:nvPr/>
        </p:nvSpPr>
        <p:spPr>
          <a:xfrm flipV="1">
            <a:off x="-5598914" y="-3996461"/>
            <a:ext cx="14241176" cy="14241600"/>
          </a:xfrm>
          <a:prstGeom prst="arc">
            <a:avLst>
              <a:gd name="adj1" fmla="val 21589424"/>
              <a:gd name="adj2" fmla="val 162507"/>
            </a:avLst>
          </a:prstGeom>
          <a:ln w="1905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77815FE-27C9-EEC9-E0EB-355730062867}"/>
                  </a:ext>
                </a:extLst>
              </p:cNvPr>
              <p:cNvSpPr txBox="1"/>
              <p:nvPr/>
            </p:nvSpPr>
            <p:spPr>
              <a:xfrm>
                <a:off x="8100953" y="2771793"/>
                <a:ext cx="129882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000" dirty="0">
                    <a:solidFill>
                      <a:schemeClr val="bg1"/>
                    </a:solidFill>
                  </a:rPr>
                  <a:t>-</a:t>
                </a:r>
                <a:r>
                  <a:rPr lang="en-US" sz="2000" dirty="0" err="1">
                    <a:solidFill>
                      <a:schemeClr val="bg1"/>
                    </a:solidFill>
                  </a:rPr>
                  <a:t>ve</a:t>
                </a:r>
                <a:r>
                  <a:rPr lang="en-US" sz="2000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endParaRPr 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77815FE-27C9-EEC9-E0EB-3557300628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0953" y="2771793"/>
                <a:ext cx="1298823" cy="400110"/>
              </a:xfrm>
              <a:prstGeom prst="rect">
                <a:avLst/>
              </a:prstGeom>
              <a:blipFill>
                <a:blip r:embed="rId3"/>
                <a:stretch>
                  <a:fillRect t="-9231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23E9F02-7C10-18F2-0A0F-9B73D2039852}"/>
              </a:ext>
            </a:extLst>
          </p:cNvPr>
          <p:cNvCxnSpPr>
            <a:cxnSpLocks/>
          </p:cNvCxnSpPr>
          <p:nvPr/>
        </p:nvCxnSpPr>
        <p:spPr>
          <a:xfrm flipH="1">
            <a:off x="9979406" y="1565918"/>
            <a:ext cx="1219357" cy="0"/>
          </a:xfrm>
          <a:prstGeom prst="straightConnector1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82BAF3E-6A0E-408B-AF1E-ECC68AC55A84}"/>
              </a:ext>
            </a:extLst>
          </p:cNvPr>
          <p:cNvSpPr txBox="1"/>
          <p:nvPr/>
        </p:nvSpPr>
        <p:spPr>
          <a:xfrm>
            <a:off x="10108277" y="1642288"/>
            <a:ext cx="817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Flow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E5C17A-7448-7E07-E28D-109F988602C5}"/>
              </a:ext>
            </a:extLst>
          </p:cNvPr>
          <p:cNvSpPr txBox="1"/>
          <p:nvPr/>
        </p:nvSpPr>
        <p:spPr>
          <a:xfrm>
            <a:off x="9535704" y="2616759"/>
            <a:ext cx="1638300" cy="138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" dirty="0"/>
              <a:t>Cavity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18FFC23-C7A1-CF96-88C5-DA1C4B0061B6}"/>
                  </a:ext>
                </a:extLst>
              </p:cNvPr>
              <p:cNvSpPr txBox="1"/>
              <p:nvPr/>
            </p:nvSpPr>
            <p:spPr>
              <a:xfrm>
                <a:off x="2459255" y="3978366"/>
                <a:ext cx="727349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/>
                  <a:t>Lower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2800" dirty="0"/>
                  <a:t> → more cavitation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18FFC23-C7A1-CF96-88C5-DA1C4B0061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9255" y="3978366"/>
                <a:ext cx="7273490" cy="523220"/>
              </a:xfrm>
              <a:prstGeom prst="rect">
                <a:avLst/>
              </a:prstGeom>
              <a:blipFill>
                <a:blip r:embed="rId4"/>
                <a:stretch>
                  <a:fillRect t="-11765" b="-341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71D854C-FC4F-BCB4-8C0F-A4A8F4C5DB3A}"/>
                  </a:ext>
                </a:extLst>
              </p:cNvPr>
              <p:cNvSpPr txBox="1"/>
              <p:nvPr/>
            </p:nvSpPr>
            <p:spPr>
              <a:xfrm>
                <a:off x="4962094" y="5125702"/>
                <a:ext cx="1588320" cy="8324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sSubSup>
                            <m:sSub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71D854C-FC4F-BCB4-8C0F-A4A8F4C5DB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2094" y="5125702"/>
                <a:ext cx="1588320" cy="83247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5FF35BB4-F89E-4018-B9EC-9D871F06B76A}"/>
              </a:ext>
            </a:extLst>
          </p:cNvPr>
          <p:cNvSpPr txBox="1"/>
          <p:nvPr/>
        </p:nvSpPr>
        <p:spPr>
          <a:xfrm>
            <a:off x="2762871" y="5242230"/>
            <a:ext cx="2475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Cavitation number: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E5227EF-C624-ECA5-308B-5F6324C62AB0}"/>
                  </a:ext>
                </a:extLst>
              </p:cNvPr>
              <p:cNvSpPr txBox="1"/>
              <p:nvPr/>
            </p:nvSpPr>
            <p:spPr>
              <a:xfrm>
                <a:off x="6957944" y="5046906"/>
                <a:ext cx="2612467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 is upstream pressure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dirty="0"/>
                  <a:t>  is vapour pressure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 is upstream velocity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dirty="0"/>
                  <a:t>   is fluid density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E5227EF-C624-ECA5-308B-5F6324C62A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7944" y="5046906"/>
                <a:ext cx="2612467" cy="954107"/>
              </a:xfrm>
              <a:prstGeom prst="rect">
                <a:avLst/>
              </a:prstGeom>
              <a:blipFill>
                <a:blip r:embed="rId6"/>
                <a:stretch>
                  <a:fillRect t="-3846" b="-35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1646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5" grpId="0"/>
      <p:bldP spid="15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A82AAAC-0637-4F3C-8654-2992E3ABE86B}"/>
              </a:ext>
            </a:extLst>
          </p:cNvPr>
          <p:cNvSpPr/>
          <p:nvPr/>
        </p:nvSpPr>
        <p:spPr>
          <a:xfrm>
            <a:off x="868680" y="1264920"/>
            <a:ext cx="10551996" cy="33223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52AFA12-FCDC-6238-3ECF-1FFE40D52BC4}"/>
              </a:ext>
            </a:extLst>
          </p:cNvPr>
          <p:cNvSpPr/>
          <p:nvPr/>
        </p:nvSpPr>
        <p:spPr>
          <a:xfrm flipV="1">
            <a:off x="8234283" y="2592404"/>
            <a:ext cx="2282557" cy="232676"/>
          </a:xfrm>
          <a:custGeom>
            <a:avLst/>
            <a:gdLst>
              <a:gd name="connsiteX0" fmla="*/ 4434840 w 4434840"/>
              <a:gd name="connsiteY0" fmla="*/ 160020 h 365760"/>
              <a:gd name="connsiteX1" fmla="*/ 3985260 w 4434840"/>
              <a:gd name="connsiteY1" fmla="*/ 297180 h 365760"/>
              <a:gd name="connsiteX2" fmla="*/ 2446020 w 4434840"/>
              <a:gd name="connsiteY2" fmla="*/ 365760 h 365760"/>
              <a:gd name="connsiteX3" fmla="*/ 883920 w 4434840"/>
              <a:gd name="connsiteY3" fmla="*/ 297180 h 365760"/>
              <a:gd name="connsiteX4" fmla="*/ 76200 w 4434840"/>
              <a:gd name="connsiteY4" fmla="*/ 198120 h 365760"/>
              <a:gd name="connsiteX5" fmla="*/ 0 w 4434840"/>
              <a:gd name="connsiteY5" fmla="*/ 99060 h 365760"/>
              <a:gd name="connsiteX6" fmla="*/ 30480 w 4434840"/>
              <a:gd name="connsiteY6" fmla="*/ 38100 h 365760"/>
              <a:gd name="connsiteX7" fmla="*/ 106680 w 4434840"/>
              <a:gd name="connsiteY7" fmla="*/ 0 h 365760"/>
              <a:gd name="connsiteX8" fmla="*/ 4351020 w 4434840"/>
              <a:gd name="connsiteY8" fmla="*/ 182880 h 365760"/>
              <a:gd name="connsiteX0" fmla="*/ 4434840 w 4434840"/>
              <a:gd name="connsiteY0" fmla="*/ 182245 h 387985"/>
              <a:gd name="connsiteX1" fmla="*/ 3985260 w 4434840"/>
              <a:gd name="connsiteY1" fmla="*/ 319405 h 387985"/>
              <a:gd name="connsiteX2" fmla="*/ 2446020 w 4434840"/>
              <a:gd name="connsiteY2" fmla="*/ 387985 h 387985"/>
              <a:gd name="connsiteX3" fmla="*/ 883920 w 4434840"/>
              <a:gd name="connsiteY3" fmla="*/ 319405 h 387985"/>
              <a:gd name="connsiteX4" fmla="*/ 76200 w 4434840"/>
              <a:gd name="connsiteY4" fmla="*/ 220345 h 387985"/>
              <a:gd name="connsiteX5" fmla="*/ 0 w 4434840"/>
              <a:gd name="connsiteY5" fmla="*/ 121285 h 387985"/>
              <a:gd name="connsiteX6" fmla="*/ 30480 w 4434840"/>
              <a:gd name="connsiteY6" fmla="*/ 60325 h 387985"/>
              <a:gd name="connsiteX7" fmla="*/ 113030 w 4434840"/>
              <a:gd name="connsiteY7" fmla="*/ 0 h 387985"/>
              <a:gd name="connsiteX8" fmla="*/ 4351020 w 4434840"/>
              <a:gd name="connsiteY8" fmla="*/ 205105 h 387985"/>
              <a:gd name="connsiteX0" fmla="*/ 4434840 w 4434840"/>
              <a:gd name="connsiteY0" fmla="*/ 182245 h 387985"/>
              <a:gd name="connsiteX1" fmla="*/ 3985260 w 4434840"/>
              <a:gd name="connsiteY1" fmla="*/ 319405 h 387985"/>
              <a:gd name="connsiteX2" fmla="*/ 2446020 w 4434840"/>
              <a:gd name="connsiteY2" fmla="*/ 387985 h 387985"/>
              <a:gd name="connsiteX3" fmla="*/ 883920 w 4434840"/>
              <a:gd name="connsiteY3" fmla="*/ 319405 h 387985"/>
              <a:gd name="connsiteX4" fmla="*/ 76200 w 4434840"/>
              <a:gd name="connsiteY4" fmla="*/ 220345 h 387985"/>
              <a:gd name="connsiteX5" fmla="*/ 0 w 4434840"/>
              <a:gd name="connsiteY5" fmla="*/ 121285 h 387985"/>
              <a:gd name="connsiteX6" fmla="*/ 30480 w 4434840"/>
              <a:gd name="connsiteY6" fmla="*/ 60325 h 387985"/>
              <a:gd name="connsiteX7" fmla="*/ 113030 w 4434840"/>
              <a:gd name="connsiteY7" fmla="*/ 0 h 387985"/>
              <a:gd name="connsiteX8" fmla="*/ 4351020 w 4434840"/>
              <a:gd name="connsiteY8" fmla="*/ 205105 h 387985"/>
              <a:gd name="connsiteX0" fmla="*/ 4434840 w 4434840"/>
              <a:gd name="connsiteY0" fmla="*/ 182245 h 387985"/>
              <a:gd name="connsiteX1" fmla="*/ 3985260 w 4434840"/>
              <a:gd name="connsiteY1" fmla="*/ 319405 h 387985"/>
              <a:gd name="connsiteX2" fmla="*/ 2446020 w 4434840"/>
              <a:gd name="connsiteY2" fmla="*/ 387985 h 387985"/>
              <a:gd name="connsiteX3" fmla="*/ 883920 w 4434840"/>
              <a:gd name="connsiteY3" fmla="*/ 319405 h 387985"/>
              <a:gd name="connsiteX4" fmla="*/ 76200 w 4434840"/>
              <a:gd name="connsiteY4" fmla="*/ 220345 h 387985"/>
              <a:gd name="connsiteX5" fmla="*/ 0 w 4434840"/>
              <a:gd name="connsiteY5" fmla="*/ 121285 h 387985"/>
              <a:gd name="connsiteX6" fmla="*/ 30480 w 4434840"/>
              <a:gd name="connsiteY6" fmla="*/ 60325 h 387985"/>
              <a:gd name="connsiteX7" fmla="*/ 113030 w 4434840"/>
              <a:gd name="connsiteY7" fmla="*/ 0 h 387985"/>
              <a:gd name="connsiteX8" fmla="*/ 4351020 w 4434840"/>
              <a:gd name="connsiteY8" fmla="*/ 205105 h 387985"/>
              <a:gd name="connsiteX0" fmla="*/ 4434840 w 4434840"/>
              <a:gd name="connsiteY0" fmla="*/ 182245 h 387985"/>
              <a:gd name="connsiteX1" fmla="*/ 3985260 w 4434840"/>
              <a:gd name="connsiteY1" fmla="*/ 319405 h 387985"/>
              <a:gd name="connsiteX2" fmla="*/ 2446020 w 4434840"/>
              <a:gd name="connsiteY2" fmla="*/ 387985 h 387985"/>
              <a:gd name="connsiteX3" fmla="*/ 883920 w 4434840"/>
              <a:gd name="connsiteY3" fmla="*/ 319405 h 387985"/>
              <a:gd name="connsiteX4" fmla="*/ 76200 w 4434840"/>
              <a:gd name="connsiteY4" fmla="*/ 220345 h 387985"/>
              <a:gd name="connsiteX5" fmla="*/ 0 w 4434840"/>
              <a:gd name="connsiteY5" fmla="*/ 121285 h 387985"/>
              <a:gd name="connsiteX6" fmla="*/ 30480 w 4434840"/>
              <a:gd name="connsiteY6" fmla="*/ 60325 h 387985"/>
              <a:gd name="connsiteX7" fmla="*/ 113030 w 4434840"/>
              <a:gd name="connsiteY7" fmla="*/ 0 h 387985"/>
              <a:gd name="connsiteX8" fmla="*/ 4351020 w 4434840"/>
              <a:gd name="connsiteY8" fmla="*/ 205105 h 387985"/>
              <a:gd name="connsiteX0" fmla="*/ 4434840 w 4434840"/>
              <a:gd name="connsiteY0" fmla="*/ 182245 h 387985"/>
              <a:gd name="connsiteX1" fmla="*/ 3985260 w 4434840"/>
              <a:gd name="connsiteY1" fmla="*/ 319405 h 387985"/>
              <a:gd name="connsiteX2" fmla="*/ 2446020 w 4434840"/>
              <a:gd name="connsiteY2" fmla="*/ 387985 h 387985"/>
              <a:gd name="connsiteX3" fmla="*/ 883920 w 4434840"/>
              <a:gd name="connsiteY3" fmla="*/ 319405 h 387985"/>
              <a:gd name="connsiteX4" fmla="*/ 76200 w 4434840"/>
              <a:gd name="connsiteY4" fmla="*/ 220345 h 387985"/>
              <a:gd name="connsiteX5" fmla="*/ 0 w 4434840"/>
              <a:gd name="connsiteY5" fmla="*/ 121285 h 387985"/>
              <a:gd name="connsiteX6" fmla="*/ 30480 w 4434840"/>
              <a:gd name="connsiteY6" fmla="*/ 60325 h 387985"/>
              <a:gd name="connsiteX7" fmla="*/ 113030 w 4434840"/>
              <a:gd name="connsiteY7" fmla="*/ 0 h 387985"/>
              <a:gd name="connsiteX8" fmla="*/ 4351020 w 4434840"/>
              <a:gd name="connsiteY8" fmla="*/ 205105 h 387985"/>
              <a:gd name="connsiteX0" fmla="*/ 4434840 w 4434840"/>
              <a:gd name="connsiteY0" fmla="*/ 182245 h 387985"/>
              <a:gd name="connsiteX1" fmla="*/ 3985260 w 4434840"/>
              <a:gd name="connsiteY1" fmla="*/ 319405 h 387985"/>
              <a:gd name="connsiteX2" fmla="*/ 2446020 w 4434840"/>
              <a:gd name="connsiteY2" fmla="*/ 387985 h 387985"/>
              <a:gd name="connsiteX3" fmla="*/ 883920 w 4434840"/>
              <a:gd name="connsiteY3" fmla="*/ 319405 h 387985"/>
              <a:gd name="connsiteX4" fmla="*/ 76200 w 4434840"/>
              <a:gd name="connsiteY4" fmla="*/ 220345 h 387985"/>
              <a:gd name="connsiteX5" fmla="*/ 0 w 4434840"/>
              <a:gd name="connsiteY5" fmla="*/ 121285 h 387985"/>
              <a:gd name="connsiteX6" fmla="*/ 30480 w 4434840"/>
              <a:gd name="connsiteY6" fmla="*/ 60325 h 387985"/>
              <a:gd name="connsiteX7" fmla="*/ 113030 w 4434840"/>
              <a:gd name="connsiteY7" fmla="*/ 0 h 387985"/>
              <a:gd name="connsiteX8" fmla="*/ 4351020 w 4434840"/>
              <a:gd name="connsiteY8" fmla="*/ 205105 h 387985"/>
              <a:gd name="connsiteX0" fmla="*/ 4434840 w 4434840"/>
              <a:gd name="connsiteY0" fmla="*/ 182245 h 387985"/>
              <a:gd name="connsiteX1" fmla="*/ 3985260 w 4434840"/>
              <a:gd name="connsiteY1" fmla="*/ 319405 h 387985"/>
              <a:gd name="connsiteX2" fmla="*/ 2446020 w 4434840"/>
              <a:gd name="connsiteY2" fmla="*/ 387985 h 387985"/>
              <a:gd name="connsiteX3" fmla="*/ 883920 w 4434840"/>
              <a:gd name="connsiteY3" fmla="*/ 319405 h 387985"/>
              <a:gd name="connsiteX4" fmla="*/ 76200 w 4434840"/>
              <a:gd name="connsiteY4" fmla="*/ 220345 h 387985"/>
              <a:gd name="connsiteX5" fmla="*/ 0 w 4434840"/>
              <a:gd name="connsiteY5" fmla="*/ 121285 h 387985"/>
              <a:gd name="connsiteX6" fmla="*/ 30480 w 4434840"/>
              <a:gd name="connsiteY6" fmla="*/ 60325 h 387985"/>
              <a:gd name="connsiteX7" fmla="*/ 113030 w 4434840"/>
              <a:gd name="connsiteY7" fmla="*/ 0 h 387985"/>
              <a:gd name="connsiteX8" fmla="*/ 4351020 w 4434840"/>
              <a:gd name="connsiteY8" fmla="*/ 205105 h 387985"/>
              <a:gd name="connsiteX0" fmla="*/ 4434840 w 4434840"/>
              <a:gd name="connsiteY0" fmla="*/ 182245 h 387985"/>
              <a:gd name="connsiteX1" fmla="*/ 3985260 w 4434840"/>
              <a:gd name="connsiteY1" fmla="*/ 319405 h 387985"/>
              <a:gd name="connsiteX2" fmla="*/ 2446020 w 4434840"/>
              <a:gd name="connsiteY2" fmla="*/ 387985 h 387985"/>
              <a:gd name="connsiteX3" fmla="*/ 883920 w 4434840"/>
              <a:gd name="connsiteY3" fmla="*/ 319405 h 387985"/>
              <a:gd name="connsiteX4" fmla="*/ 76200 w 4434840"/>
              <a:gd name="connsiteY4" fmla="*/ 220345 h 387985"/>
              <a:gd name="connsiteX5" fmla="*/ 0 w 4434840"/>
              <a:gd name="connsiteY5" fmla="*/ 121285 h 387985"/>
              <a:gd name="connsiteX6" fmla="*/ 30480 w 4434840"/>
              <a:gd name="connsiteY6" fmla="*/ 60325 h 387985"/>
              <a:gd name="connsiteX7" fmla="*/ 113030 w 4434840"/>
              <a:gd name="connsiteY7" fmla="*/ 0 h 387985"/>
              <a:gd name="connsiteX8" fmla="*/ 4351020 w 4434840"/>
              <a:gd name="connsiteY8" fmla="*/ 205105 h 387985"/>
              <a:gd name="connsiteX0" fmla="*/ 4434840 w 4434840"/>
              <a:gd name="connsiteY0" fmla="*/ 182245 h 387985"/>
              <a:gd name="connsiteX1" fmla="*/ 3985260 w 4434840"/>
              <a:gd name="connsiteY1" fmla="*/ 319405 h 387985"/>
              <a:gd name="connsiteX2" fmla="*/ 2446020 w 4434840"/>
              <a:gd name="connsiteY2" fmla="*/ 387985 h 387985"/>
              <a:gd name="connsiteX3" fmla="*/ 883920 w 4434840"/>
              <a:gd name="connsiteY3" fmla="*/ 319405 h 387985"/>
              <a:gd name="connsiteX4" fmla="*/ 76200 w 4434840"/>
              <a:gd name="connsiteY4" fmla="*/ 220345 h 387985"/>
              <a:gd name="connsiteX5" fmla="*/ 0 w 4434840"/>
              <a:gd name="connsiteY5" fmla="*/ 121285 h 387985"/>
              <a:gd name="connsiteX6" fmla="*/ 30480 w 4434840"/>
              <a:gd name="connsiteY6" fmla="*/ 60325 h 387985"/>
              <a:gd name="connsiteX7" fmla="*/ 113030 w 4434840"/>
              <a:gd name="connsiteY7" fmla="*/ 0 h 387985"/>
              <a:gd name="connsiteX8" fmla="*/ 4351020 w 4434840"/>
              <a:gd name="connsiteY8" fmla="*/ 205105 h 387985"/>
              <a:gd name="connsiteX0" fmla="*/ 4434840 w 4434840"/>
              <a:gd name="connsiteY0" fmla="*/ 182245 h 387985"/>
              <a:gd name="connsiteX1" fmla="*/ 3985260 w 4434840"/>
              <a:gd name="connsiteY1" fmla="*/ 319405 h 387985"/>
              <a:gd name="connsiteX2" fmla="*/ 2446020 w 4434840"/>
              <a:gd name="connsiteY2" fmla="*/ 387985 h 387985"/>
              <a:gd name="connsiteX3" fmla="*/ 883920 w 4434840"/>
              <a:gd name="connsiteY3" fmla="*/ 319405 h 387985"/>
              <a:gd name="connsiteX4" fmla="*/ 76200 w 4434840"/>
              <a:gd name="connsiteY4" fmla="*/ 220345 h 387985"/>
              <a:gd name="connsiteX5" fmla="*/ 0 w 4434840"/>
              <a:gd name="connsiteY5" fmla="*/ 121285 h 387985"/>
              <a:gd name="connsiteX6" fmla="*/ 30480 w 4434840"/>
              <a:gd name="connsiteY6" fmla="*/ 60325 h 387985"/>
              <a:gd name="connsiteX7" fmla="*/ 113030 w 4434840"/>
              <a:gd name="connsiteY7" fmla="*/ 0 h 387985"/>
              <a:gd name="connsiteX8" fmla="*/ 4351020 w 4434840"/>
              <a:gd name="connsiteY8" fmla="*/ 205105 h 387985"/>
              <a:gd name="connsiteX0" fmla="*/ 4434840 w 4434840"/>
              <a:gd name="connsiteY0" fmla="*/ 182245 h 387985"/>
              <a:gd name="connsiteX1" fmla="*/ 3985260 w 4434840"/>
              <a:gd name="connsiteY1" fmla="*/ 319405 h 387985"/>
              <a:gd name="connsiteX2" fmla="*/ 2446020 w 4434840"/>
              <a:gd name="connsiteY2" fmla="*/ 387985 h 387985"/>
              <a:gd name="connsiteX3" fmla="*/ 883920 w 4434840"/>
              <a:gd name="connsiteY3" fmla="*/ 319405 h 387985"/>
              <a:gd name="connsiteX4" fmla="*/ 76200 w 4434840"/>
              <a:gd name="connsiteY4" fmla="*/ 220345 h 387985"/>
              <a:gd name="connsiteX5" fmla="*/ 0 w 4434840"/>
              <a:gd name="connsiteY5" fmla="*/ 121285 h 387985"/>
              <a:gd name="connsiteX6" fmla="*/ 30480 w 4434840"/>
              <a:gd name="connsiteY6" fmla="*/ 60325 h 387985"/>
              <a:gd name="connsiteX7" fmla="*/ 113030 w 4434840"/>
              <a:gd name="connsiteY7" fmla="*/ 0 h 387985"/>
              <a:gd name="connsiteX8" fmla="*/ 4351020 w 4434840"/>
              <a:gd name="connsiteY8" fmla="*/ 205105 h 387985"/>
              <a:gd name="connsiteX0" fmla="*/ 4444365 w 4444365"/>
              <a:gd name="connsiteY0" fmla="*/ 182245 h 387985"/>
              <a:gd name="connsiteX1" fmla="*/ 3994785 w 4444365"/>
              <a:gd name="connsiteY1" fmla="*/ 319405 h 387985"/>
              <a:gd name="connsiteX2" fmla="*/ 2455545 w 4444365"/>
              <a:gd name="connsiteY2" fmla="*/ 387985 h 387985"/>
              <a:gd name="connsiteX3" fmla="*/ 893445 w 4444365"/>
              <a:gd name="connsiteY3" fmla="*/ 319405 h 387985"/>
              <a:gd name="connsiteX4" fmla="*/ 85725 w 4444365"/>
              <a:gd name="connsiteY4" fmla="*/ 220345 h 387985"/>
              <a:gd name="connsiteX5" fmla="*/ 0 w 4444365"/>
              <a:gd name="connsiteY5" fmla="*/ 102235 h 387985"/>
              <a:gd name="connsiteX6" fmla="*/ 40005 w 4444365"/>
              <a:gd name="connsiteY6" fmla="*/ 60325 h 387985"/>
              <a:gd name="connsiteX7" fmla="*/ 122555 w 4444365"/>
              <a:gd name="connsiteY7" fmla="*/ 0 h 387985"/>
              <a:gd name="connsiteX8" fmla="*/ 4360545 w 4444365"/>
              <a:gd name="connsiteY8" fmla="*/ 205105 h 387985"/>
              <a:gd name="connsiteX0" fmla="*/ 4444365 w 4444365"/>
              <a:gd name="connsiteY0" fmla="*/ 182245 h 387985"/>
              <a:gd name="connsiteX1" fmla="*/ 3994785 w 4444365"/>
              <a:gd name="connsiteY1" fmla="*/ 319405 h 387985"/>
              <a:gd name="connsiteX2" fmla="*/ 2455545 w 4444365"/>
              <a:gd name="connsiteY2" fmla="*/ 387985 h 387985"/>
              <a:gd name="connsiteX3" fmla="*/ 893445 w 4444365"/>
              <a:gd name="connsiteY3" fmla="*/ 319405 h 387985"/>
              <a:gd name="connsiteX4" fmla="*/ 85725 w 4444365"/>
              <a:gd name="connsiteY4" fmla="*/ 220345 h 387985"/>
              <a:gd name="connsiteX5" fmla="*/ 0 w 4444365"/>
              <a:gd name="connsiteY5" fmla="*/ 102235 h 387985"/>
              <a:gd name="connsiteX6" fmla="*/ 20955 w 4444365"/>
              <a:gd name="connsiteY6" fmla="*/ 53975 h 387985"/>
              <a:gd name="connsiteX7" fmla="*/ 122555 w 4444365"/>
              <a:gd name="connsiteY7" fmla="*/ 0 h 387985"/>
              <a:gd name="connsiteX8" fmla="*/ 4360545 w 4444365"/>
              <a:gd name="connsiteY8" fmla="*/ 205105 h 387985"/>
              <a:gd name="connsiteX0" fmla="*/ 4444365 w 4444365"/>
              <a:gd name="connsiteY0" fmla="*/ 182245 h 387985"/>
              <a:gd name="connsiteX1" fmla="*/ 3994785 w 4444365"/>
              <a:gd name="connsiteY1" fmla="*/ 319405 h 387985"/>
              <a:gd name="connsiteX2" fmla="*/ 2455545 w 4444365"/>
              <a:gd name="connsiteY2" fmla="*/ 387985 h 387985"/>
              <a:gd name="connsiteX3" fmla="*/ 893445 w 4444365"/>
              <a:gd name="connsiteY3" fmla="*/ 319405 h 387985"/>
              <a:gd name="connsiteX4" fmla="*/ 85725 w 4444365"/>
              <a:gd name="connsiteY4" fmla="*/ 220345 h 387985"/>
              <a:gd name="connsiteX5" fmla="*/ 0 w 4444365"/>
              <a:gd name="connsiteY5" fmla="*/ 102235 h 387985"/>
              <a:gd name="connsiteX6" fmla="*/ 20955 w 4444365"/>
              <a:gd name="connsiteY6" fmla="*/ 53975 h 387985"/>
              <a:gd name="connsiteX7" fmla="*/ 122555 w 4444365"/>
              <a:gd name="connsiteY7" fmla="*/ 0 h 387985"/>
              <a:gd name="connsiteX8" fmla="*/ 4360545 w 4444365"/>
              <a:gd name="connsiteY8" fmla="*/ 205105 h 387985"/>
              <a:gd name="connsiteX0" fmla="*/ 4444365 w 4444365"/>
              <a:gd name="connsiteY0" fmla="*/ 182245 h 387985"/>
              <a:gd name="connsiteX1" fmla="*/ 3994785 w 4444365"/>
              <a:gd name="connsiteY1" fmla="*/ 319405 h 387985"/>
              <a:gd name="connsiteX2" fmla="*/ 2455545 w 4444365"/>
              <a:gd name="connsiteY2" fmla="*/ 387985 h 387985"/>
              <a:gd name="connsiteX3" fmla="*/ 893445 w 4444365"/>
              <a:gd name="connsiteY3" fmla="*/ 319405 h 387985"/>
              <a:gd name="connsiteX4" fmla="*/ 85725 w 4444365"/>
              <a:gd name="connsiteY4" fmla="*/ 220345 h 387985"/>
              <a:gd name="connsiteX5" fmla="*/ 0 w 4444365"/>
              <a:gd name="connsiteY5" fmla="*/ 102235 h 387985"/>
              <a:gd name="connsiteX6" fmla="*/ 20955 w 4444365"/>
              <a:gd name="connsiteY6" fmla="*/ 53975 h 387985"/>
              <a:gd name="connsiteX7" fmla="*/ 122555 w 4444365"/>
              <a:gd name="connsiteY7" fmla="*/ 0 h 387985"/>
              <a:gd name="connsiteX8" fmla="*/ 4360545 w 4444365"/>
              <a:gd name="connsiteY8" fmla="*/ 205105 h 387985"/>
              <a:gd name="connsiteX0" fmla="*/ 4444365 w 4444365"/>
              <a:gd name="connsiteY0" fmla="*/ 182245 h 387985"/>
              <a:gd name="connsiteX1" fmla="*/ 3994785 w 4444365"/>
              <a:gd name="connsiteY1" fmla="*/ 319405 h 387985"/>
              <a:gd name="connsiteX2" fmla="*/ 2455545 w 4444365"/>
              <a:gd name="connsiteY2" fmla="*/ 387985 h 387985"/>
              <a:gd name="connsiteX3" fmla="*/ 893445 w 4444365"/>
              <a:gd name="connsiteY3" fmla="*/ 319405 h 387985"/>
              <a:gd name="connsiteX4" fmla="*/ 85725 w 4444365"/>
              <a:gd name="connsiteY4" fmla="*/ 220345 h 387985"/>
              <a:gd name="connsiteX5" fmla="*/ 0 w 4444365"/>
              <a:gd name="connsiteY5" fmla="*/ 102235 h 387985"/>
              <a:gd name="connsiteX6" fmla="*/ 20955 w 4444365"/>
              <a:gd name="connsiteY6" fmla="*/ 53975 h 387985"/>
              <a:gd name="connsiteX7" fmla="*/ 122555 w 4444365"/>
              <a:gd name="connsiteY7" fmla="*/ 0 h 387985"/>
              <a:gd name="connsiteX8" fmla="*/ 4328795 w 4444365"/>
              <a:gd name="connsiteY8" fmla="*/ 179705 h 387985"/>
              <a:gd name="connsiteX0" fmla="*/ 4444365 w 4444365"/>
              <a:gd name="connsiteY0" fmla="*/ 137555 h 343295"/>
              <a:gd name="connsiteX1" fmla="*/ 3994785 w 4444365"/>
              <a:gd name="connsiteY1" fmla="*/ 274715 h 343295"/>
              <a:gd name="connsiteX2" fmla="*/ 2455545 w 4444365"/>
              <a:gd name="connsiteY2" fmla="*/ 343295 h 343295"/>
              <a:gd name="connsiteX3" fmla="*/ 893445 w 4444365"/>
              <a:gd name="connsiteY3" fmla="*/ 274715 h 343295"/>
              <a:gd name="connsiteX4" fmla="*/ 85725 w 4444365"/>
              <a:gd name="connsiteY4" fmla="*/ 175655 h 343295"/>
              <a:gd name="connsiteX5" fmla="*/ 0 w 4444365"/>
              <a:gd name="connsiteY5" fmla="*/ 57545 h 343295"/>
              <a:gd name="connsiteX6" fmla="*/ 20955 w 4444365"/>
              <a:gd name="connsiteY6" fmla="*/ 9285 h 343295"/>
              <a:gd name="connsiteX7" fmla="*/ 2006219 w 4444365"/>
              <a:gd name="connsiteY7" fmla="*/ 28462 h 343295"/>
              <a:gd name="connsiteX8" fmla="*/ 4328795 w 4444365"/>
              <a:gd name="connsiteY8" fmla="*/ 135015 h 343295"/>
              <a:gd name="connsiteX0" fmla="*/ 4444365 w 4444365"/>
              <a:gd name="connsiteY0" fmla="*/ 109093 h 314833"/>
              <a:gd name="connsiteX1" fmla="*/ 3994785 w 4444365"/>
              <a:gd name="connsiteY1" fmla="*/ 246253 h 314833"/>
              <a:gd name="connsiteX2" fmla="*/ 2455545 w 4444365"/>
              <a:gd name="connsiteY2" fmla="*/ 314833 h 314833"/>
              <a:gd name="connsiteX3" fmla="*/ 893445 w 4444365"/>
              <a:gd name="connsiteY3" fmla="*/ 246253 h 314833"/>
              <a:gd name="connsiteX4" fmla="*/ 85725 w 4444365"/>
              <a:gd name="connsiteY4" fmla="*/ 147193 h 314833"/>
              <a:gd name="connsiteX5" fmla="*/ 0 w 4444365"/>
              <a:gd name="connsiteY5" fmla="*/ 29083 h 314833"/>
              <a:gd name="connsiteX6" fmla="*/ 1508379 w 4444365"/>
              <a:gd name="connsiteY6" fmla="*/ 23495 h 314833"/>
              <a:gd name="connsiteX7" fmla="*/ 2006219 w 4444365"/>
              <a:gd name="connsiteY7" fmla="*/ 0 h 314833"/>
              <a:gd name="connsiteX8" fmla="*/ 4328795 w 4444365"/>
              <a:gd name="connsiteY8" fmla="*/ 106553 h 314833"/>
              <a:gd name="connsiteX0" fmla="*/ 4444365 w 4444365"/>
              <a:gd name="connsiteY0" fmla="*/ 109093 h 321912"/>
              <a:gd name="connsiteX1" fmla="*/ 3994785 w 4444365"/>
              <a:gd name="connsiteY1" fmla="*/ 246253 h 321912"/>
              <a:gd name="connsiteX2" fmla="*/ 2455545 w 4444365"/>
              <a:gd name="connsiteY2" fmla="*/ 314833 h 321912"/>
              <a:gd name="connsiteX3" fmla="*/ 2102485 w 4444365"/>
              <a:gd name="connsiteY3" fmla="*/ 294513 h 321912"/>
              <a:gd name="connsiteX4" fmla="*/ 85725 w 4444365"/>
              <a:gd name="connsiteY4" fmla="*/ 147193 h 321912"/>
              <a:gd name="connsiteX5" fmla="*/ 0 w 4444365"/>
              <a:gd name="connsiteY5" fmla="*/ 29083 h 321912"/>
              <a:gd name="connsiteX6" fmla="*/ 1508379 w 4444365"/>
              <a:gd name="connsiteY6" fmla="*/ 23495 h 321912"/>
              <a:gd name="connsiteX7" fmla="*/ 2006219 w 4444365"/>
              <a:gd name="connsiteY7" fmla="*/ 0 h 321912"/>
              <a:gd name="connsiteX8" fmla="*/ 4328795 w 4444365"/>
              <a:gd name="connsiteY8" fmla="*/ 106553 h 321912"/>
              <a:gd name="connsiteX0" fmla="*/ 4444365 w 4444365"/>
              <a:gd name="connsiteY0" fmla="*/ 109093 h 318531"/>
              <a:gd name="connsiteX1" fmla="*/ 3994785 w 4444365"/>
              <a:gd name="connsiteY1" fmla="*/ 246253 h 318531"/>
              <a:gd name="connsiteX2" fmla="*/ 3115945 w 4444365"/>
              <a:gd name="connsiteY2" fmla="*/ 304673 h 318531"/>
              <a:gd name="connsiteX3" fmla="*/ 2102485 w 4444365"/>
              <a:gd name="connsiteY3" fmla="*/ 294513 h 318531"/>
              <a:gd name="connsiteX4" fmla="*/ 85725 w 4444365"/>
              <a:gd name="connsiteY4" fmla="*/ 147193 h 318531"/>
              <a:gd name="connsiteX5" fmla="*/ 0 w 4444365"/>
              <a:gd name="connsiteY5" fmla="*/ 29083 h 318531"/>
              <a:gd name="connsiteX6" fmla="*/ 1508379 w 4444365"/>
              <a:gd name="connsiteY6" fmla="*/ 23495 h 318531"/>
              <a:gd name="connsiteX7" fmla="*/ 2006219 w 4444365"/>
              <a:gd name="connsiteY7" fmla="*/ 0 h 318531"/>
              <a:gd name="connsiteX8" fmla="*/ 4328795 w 4444365"/>
              <a:gd name="connsiteY8" fmla="*/ 106553 h 318531"/>
              <a:gd name="connsiteX0" fmla="*/ 4444365 w 4444365"/>
              <a:gd name="connsiteY0" fmla="*/ 109093 h 315897"/>
              <a:gd name="connsiteX1" fmla="*/ 3994785 w 4444365"/>
              <a:gd name="connsiteY1" fmla="*/ 246253 h 315897"/>
              <a:gd name="connsiteX2" fmla="*/ 3362325 w 4444365"/>
              <a:gd name="connsiteY2" fmla="*/ 294513 h 315897"/>
              <a:gd name="connsiteX3" fmla="*/ 2102485 w 4444365"/>
              <a:gd name="connsiteY3" fmla="*/ 294513 h 315897"/>
              <a:gd name="connsiteX4" fmla="*/ 85725 w 4444365"/>
              <a:gd name="connsiteY4" fmla="*/ 147193 h 315897"/>
              <a:gd name="connsiteX5" fmla="*/ 0 w 4444365"/>
              <a:gd name="connsiteY5" fmla="*/ 29083 h 315897"/>
              <a:gd name="connsiteX6" fmla="*/ 1508379 w 4444365"/>
              <a:gd name="connsiteY6" fmla="*/ 23495 h 315897"/>
              <a:gd name="connsiteX7" fmla="*/ 2006219 w 4444365"/>
              <a:gd name="connsiteY7" fmla="*/ 0 h 315897"/>
              <a:gd name="connsiteX8" fmla="*/ 4328795 w 4444365"/>
              <a:gd name="connsiteY8" fmla="*/ 106553 h 315897"/>
              <a:gd name="connsiteX0" fmla="*/ 4444365 w 4444365"/>
              <a:gd name="connsiteY0" fmla="*/ 109093 h 315897"/>
              <a:gd name="connsiteX1" fmla="*/ 3994785 w 4444365"/>
              <a:gd name="connsiteY1" fmla="*/ 246253 h 315897"/>
              <a:gd name="connsiteX2" fmla="*/ 3362325 w 4444365"/>
              <a:gd name="connsiteY2" fmla="*/ 294513 h 315897"/>
              <a:gd name="connsiteX3" fmla="*/ 2102485 w 4444365"/>
              <a:gd name="connsiteY3" fmla="*/ 294513 h 315897"/>
              <a:gd name="connsiteX4" fmla="*/ 85725 w 4444365"/>
              <a:gd name="connsiteY4" fmla="*/ 147193 h 315897"/>
              <a:gd name="connsiteX5" fmla="*/ 0 w 4444365"/>
              <a:gd name="connsiteY5" fmla="*/ 29083 h 315897"/>
              <a:gd name="connsiteX6" fmla="*/ 1508379 w 4444365"/>
              <a:gd name="connsiteY6" fmla="*/ 23495 h 315897"/>
              <a:gd name="connsiteX7" fmla="*/ 2006219 w 4444365"/>
              <a:gd name="connsiteY7" fmla="*/ 0 h 315897"/>
              <a:gd name="connsiteX8" fmla="*/ 4328795 w 4444365"/>
              <a:gd name="connsiteY8" fmla="*/ 106553 h 315897"/>
              <a:gd name="connsiteX0" fmla="*/ 4444365 w 4444365"/>
              <a:gd name="connsiteY0" fmla="*/ 109093 h 315897"/>
              <a:gd name="connsiteX1" fmla="*/ 3994785 w 4444365"/>
              <a:gd name="connsiteY1" fmla="*/ 246253 h 315897"/>
              <a:gd name="connsiteX2" fmla="*/ 3362325 w 4444365"/>
              <a:gd name="connsiteY2" fmla="*/ 294513 h 315897"/>
              <a:gd name="connsiteX3" fmla="*/ 2102485 w 4444365"/>
              <a:gd name="connsiteY3" fmla="*/ 294513 h 315897"/>
              <a:gd name="connsiteX4" fmla="*/ 85725 w 4444365"/>
              <a:gd name="connsiteY4" fmla="*/ 147193 h 315897"/>
              <a:gd name="connsiteX5" fmla="*/ 0 w 4444365"/>
              <a:gd name="connsiteY5" fmla="*/ 29083 h 315897"/>
              <a:gd name="connsiteX6" fmla="*/ 1508379 w 4444365"/>
              <a:gd name="connsiteY6" fmla="*/ 23495 h 315897"/>
              <a:gd name="connsiteX7" fmla="*/ 2006219 w 4444365"/>
              <a:gd name="connsiteY7" fmla="*/ 0 h 315897"/>
              <a:gd name="connsiteX8" fmla="*/ 4328795 w 4444365"/>
              <a:gd name="connsiteY8" fmla="*/ 106553 h 315897"/>
              <a:gd name="connsiteX0" fmla="*/ 4444365 w 4444365"/>
              <a:gd name="connsiteY0" fmla="*/ 109093 h 316955"/>
              <a:gd name="connsiteX1" fmla="*/ 3994785 w 4444365"/>
              <a:gd name="connsiteY1" fmla="*/ 246253 h 316955"/>
              <a:gd name="connsiteX2" fmla="*/ 3362325 w 4444365"/>
              <a:gd name="connsiteY2" fmla="*/ 294513 h 316955"/>
              <a:gd name="connsiteX3" fmla="*/ 2102485 w 4444365"/>
              <a:gd name="connsiteY3" fmla="*/ 294513 h 316955"/>
              <a:gd name="connsiteX4" fmla="*/ 85725 w 4444365"/>
              <a:gd name="connsiteY4" fmla="*/ 147193 h 316955"/>
              <a:gd name="connsiteX5" fmla="*/ 0 w 4444365"/>
              <a:gd name="connsiteY5" fmla="*/ 29083 h 316955"/>
              <a:gd name="connsiteX6" fmla="*/ 1508379 w 4444365"/>
              <a:gd name="connsiteY6" fmla="*/ 23495 h 316955"/>
              <a:gd name="connsiteX7" fmla="*/ 2006219 w 4444365"/>
              <a:gd name="connsiteY7" fmla="*/ 0 h 316955"/>
              <a:gd name="connsiteX8" fmla="*/ 4328795 w 4444365"/>
              <a:gd name="connsiteY8" fmla="*/ 106553 h 316955"/>
              <a:gd name="connsiteX0" fmla="*/ 4444365 w 4444365"/>
              <a:gd name="connsiteY0" fmla="*/ 109093 h 316955"/>
              <a:gd name="connsiteX1" fmla="*/ 4002405 w 4444365"/>
              <a:gd name="connsiteY1" fmla="*/ 218313 h 316955"/>
              <a:gd name="connsiteX2" fmla="*/ 3362325 w 4444365"/>
              <a:gd name="connsiteY2" fmla="*/ 294513 h 316955"/>
              <a:gd name="connsiteX3" fmla="*/ 2102485 w 4444365"/>
              <a:gd name="connsiteY3" fmla="*/ 294513 h 316955"/>
              <a:gd name="connsiteX4" fmla="*/ 85725 w 4444365"/>
              <a:gd name="connsiteY4" fmla="*/ 147193 h 316955"/>
              <a:gd name="connsiteX5" fmla="*/ 0 w 4444365"/>
              <a:gd name="connsiteY5" fmla="*/ 29083 h 316955"/>
              <a:gd name="connsiteX6" fmla="*/ 1508379 w 4444365"/>
              <a:gd name="connsiteY6" fmla="*/ 23495 h 316955"/>
              <a:gd name="connsiteX7" fmla="*/ 2006219 w 4444365"/>
              <a:gd name="connsiteY7" fmla="*/ 0 h 316955"/>
              <a:gd name="connsiteX8" fmla="*/ 4328795 w 4444365"/>
              <a:gd name="connsiteY8" fmla="*/ 106553 h 316955"/>
              <a:gd name="connsiteX0" fmla="*/ 4444365 w 4444365"/>
              <a:gd name="connsiteY0" fmla="*/ 109093 h 316955"/>
              <a:gd name="connsiteX1" fmla="*/ 4002405 w 4444365"/>
              <a:gd name="connsiteY1" fmla="*/ 218313 h 316955"/>
              <a:gd name="connsiteX2" fmla="*/ 3362325 w 4444365"/>
              <a:gd name="connsiteY2" fmla="*/ 294513 h 316955"/>
              <a:gd name="connsiteX3" fmla="*/ 2102485 w 4444365"/>
              <a:gd name="connsiteY3" fmla="*/ 294513 h 316955"/>
              <a:gd name="connsiteX4" fmla="*/ 85725 w 4444365"/>
              <a:gd name="connsiteY4" fmla="*/ 147193 h 316955"/>
              <a:gd name="connsiteX5" fmla="*/ 0 w 4444365"/>
              <a:gd name="connsiteY5" fmla="*/ 29083 h 316955"/>
              <a:gd name="connsiteX6" fmla="*/ 1508379 w 4444365"/>
              <a:gd name="connsiteY6" fmla="*/ 23495 h 316955"/>
              <a:gd name="connsiteX7" fmla="*/ 2006219 w 4444365"/>
              <a:gd name="connsiteY7" fmla="*/ 0 h 316955"/>
              <a:gd name="connsiteX8" fmla="*/ 4328795 w 4444365"/>
              <a:gd name="connsiteY8" fmla="*/ 106553 h 316955"/>
              <a:gd name="connsiteX0" fmla="*/ 4444365 w 4444365"/>
              <a:gd name="connsiteY0" fmla="*/ 109093 h 316955"/>
              <a:gd name="connsiteX1" fmla="*/ 4002405 w 4444365"/>
              <a:gd name="connsiteY1" fmla="*/ 218313 h 316955"/>
              <a:gd name="connsiteX2" fmla="*/ 3362325 w 4444365"/>
              <a:gd name="connsiteY2" fmla="*/ 294513 h 316955"/>
              <a:gd name="connsiteX3" fmla="*/ 2102485 w 4444365"/>
              <a:gd name="connsiteY3" fmla="*/ 294513 h 316955"/>
              <a:gd name="connsiteX4" fmla="*/ 85725 w 4444365"/>
              <a:gd name="connsiteY4" fmla="*/ 147193 h 316955"/>
              <a:gd name="connsiteX5" fmla="*/ 0 w 4444365"/>
              <a:gd name="connsiteY5" fmla="*/ 29083 h 316955"/>
              <a:gd name="connsiteX6" fmla="*/ 1508379 w 4444365"/>
              <a:gd name="connsiteY6" fmla="*/ 23495 h 316955"/>
              <a:gd name="connsiteX7" fmla="*/ 2006219 w 4444365"/>
              <a:gd name="connsiteY7" fmla="*/ 0 h 316955"/>
              <a:gd name="connsiteX8" fmla="*/ 4328795 w 4444365"/>
              <a:gd name="connsiteY8" fmla="*/ 106553 h 316955"/>
              <a:gd name="connsiteX0" fmla="*/ 4444365 w 4444365"/>
              <a:gd name="connsiteY0" fmla="*/ 109093 h 309063"/>
              <a:gd name="connsiteX1" fmla="*/ 4002405 w 4444365"/>
              <a:gd name="connsiteY1" fmla="*/ 218313 h 309063"/>
              <a:gd name="connsiteX2" fmla="*/ 3387725 w 4444365"/>
              <a:gd name="connsiteY2" fmla="*/ 246253 h 309063"/>
              <a:gd name="connsiteX3" fmla="*/ 2102485 w 4444365"/>
              <a:gd name="connsiteY3" fmla="*/ 294513 h 309063"/>
              <a:gd name="connsiteX4" fmla="*/ 85725 w 4444365"/>
              <a:gd name="connsiteY4" fmla="*/ 147193 h 309063"/>
              <a:gd name="connsiteX5" fmla="*/ 0 w 4444365"/>
              <a:gd name="connsiteY5" fmla="*/ 29083 h 309063"/>
              <a:gd name="connsiteX6" fmla="*/ 1508379 w 4444365"/>
              <a:gd name="connsiteY6" fmla="*/ 23495 h 309063"/>
              <a:gd name="connsiteX7" fmla="*/ 2006219 w 4444365"/>
              <a:gd name="connsiteY7" fmla="*/ 0 h 309063"/>
              <a:gd name="connsiteX8" fmla="*/ 4328795 w 4444365"/>
              <a:gd name="connsiteY8" fmla="*/ 106553 h 309063"/>
              <a:gd name="connsiteX0" fmla="*/ 4444365 w 4444365"/>
              <a:gd name="connsiteY0" fmla="*/ 109093 h 249458"/>
              <a:gd name="connsiteX1" fmla="*/ 4002405 w 4444365"/>
              <a:gd name="connsiteY1" fmla="*/ 218313 h 249458"/>
              <a:gd name="connsiteX2" fmla="*/ 3387725 w 4444365"/>
              <a:gd name="connsiteY2" fmla="*/ 246253 h 249458"/>
              <a:gd name="connsiteX3" fmla="*/ 2640965 w 4444365"/>
              <a:gd name="connsiteY3" fmla="*/ 208153 h 249458"/>
              <a:gd name="connsiteX4" fmla="*/ 85725 w 4444365"/>
              <a:gd name="connsiteY4" fmla="*/ 147193 h 249458"/>
              <a:gd name="connsiteX5" fmla="*/ 0 w 4444365"/>
              <a:gd name="connsiteY5" fmla="*/ 29083 h 249458"/>
              <a:gd name="connsiteX6" fmla="*/ 1508379 w 4444365"/>
              <a:gd name="connsiteY6" fmla="*/ 23495 h 249458"/>
              <a:gd name="connsiteX7" fmla="*/ 2006219 w 4444365"/>
              <a:gd name="connsiteY7" fmla="*/ 0 h 249458"/>
              <a:gd name="connsiteX8" fmla="*/ 4328795 w 4444365"/>
              <a:gd name="connsiteY8" fmla="*/ 106553 h 249458"/>
              <a:gd name="connsiteX0" fmla="*/ 4444365 w 4444365"/>
              <a:gd name="connsiteY0" fmla="*/ 109093 h 249458"/>
              <a:gd name="connsiteX1" fmla="*/ 4002405 w 4444365"/>
              <a:gd name="connsiteY1" fmla="*/ 218313 h 249458"/>
              <a:gd name="connsiteX2" fmla="*/ 3387725 w 4444365"/>
              <a:gd name="connsiteY2" fmla="*/ 246253 h 249458"/>
              <a:gd name="connsiteX3" fmla="*/ 2640965 w 4444365"/>
              <a:gd name="connsiteY3" fmla="*/ 208153 h 249458"/>
              <a:gd name="connsiteX4" fmla="*/ 2237105 w 4444365"/>
              <a:gd name="connsiteY4" fmla="*/ 131953 h 249458"/>
              <a:gd name="connsiteX5" fmla="*/ 0 w 4444365"/>
              <a:gd name="connsiteY5" fmla="*/ 29083 h 249458"/>
              <a:gd name="connsiteX6" fmla="*/ 1508379 w 4444365"/>
              <a:gd name="connsiteY6" fmla="*/ 23495 h 249458"/>
              <a:gd name="connsiteX7" fmla="*/ 2006219 w 4444365"/>
              <a:gd name="connsiteY7" fmla="*/ 0 h 249458"/>
              <a:gd name="connsiteX8" fmla="*/ 4328795 w 4444365"/>
              <a:gd name="connsiteY8" fmla="*/ 106553 h 249458"/>
              <a:gd name="connsiteX0" fmla="*/ 2935986 w 2935986"/>
              <a:gd name="connsiteY0" fmla="*/ 109093 h 249458"/>
              <a:gd name="connsiteX1" fmla="*/ 2494026 w 2935986"/>
              <a:gd name="connsiteY1" fmla="*/ 218313 h 249458"/>
              <a:gd name="connsiteX2" fmla="*/ 1879346 w 2935986"/>
              <a:gd name="connsiteY2" fmla="*/ 246253 h 249458"/>
              <a:gd name="connsiteX3" fmla="*/ 1132586 w 2935986"/>
              <a:gd name="connsiteY3" fmla="*/ 208153 h 249458"/>
              <a:gd name="connsiteX4" fmla="*/ 728726 w 2935986"/>
              <a:gd name="connsiteY4" fmla="*/ 131953 h 249458"/>
              <a:gd name="connsiteX5" fmla="*/ 658241 w 2935986"/>
              <a:gd name="connsiteY5" fmla="*/ 72263 h 249458"/>
              <a:gd name="connsiteX6" fmla="*/ 0 w 2935986"/>
              <a:gd name="connsiteY6" fmla="*/ 23495 h 249458"/>
              <a:gd name="connsiteX7" fmla="*/ 497840 w 2935986"/>
              <a:gd name="connsiteY7" fmla="*/ 0 h 249458"/>
              <a:gd name="connsiteX8" fmla="*/ 2820416 w 2935986"/>
              <a:gd name="connsiteY8" fmla="*/ 106553 h 249458"/>
              <a:gd name="connsiteX0" fmla="*/ 2443724 w 2443724"/>
              <a:gd name="connsiteY0" fmla="*/ 109093 h 249458"/>
              <a:gd name="connsiteX1" fmla="*/ 2001764 w 2443724"/>
              <a:gd name="connsiteY1" fmla="*/ 218313 h 249458"/>
              <a:gd name="connsiteX2" fmla="*/ 1387084 w 2443724"/>
              <a:gd name="connsiteY2" fmla="*/ 246253 h 249458"/>
              <a:gd name="connsiteX3" fmla="*/ 640324 w 2443724"/>
              <a:gd name="connsiteY3" fmla="*/ 208153 h 249458"/>
              <a:gd name="connsiteX4" fmla="*/ 236464 w 2443724"/>
              <a:gd name="connsiteY4" fmla="*/ 131953 h 249458"/>
              <a:gd name="connsiteX5" fmla="*/ 165979 w 2443724"/>
              <a:gd name="connsiteY5" fmla="*/ 72263 h 249458"/>
              <a:gd name="connsiteX6" fmla="*/ 183378 w 2443724"/>
              <a:gd name="connsiteY6" fmla="*/ 41275 h 249458"/>
              <a:gd name="connsiteX7" fmla="*/ 5578 w 2443724"/>
              <a:gd name="connsiteY7" fmla="*/ 0 h 249458"/>
              <a:gd name="connsiteX8" fmla="*/ 2328154 w 2443724"/>
              <a:gd name="connsiteY8" fmla="*/ 106553 h 249458"/>
              <a:gd name="connsiteX0" fmla="*/ 2277745 w 2277745"/>
              <a:gd name="connsiteY0" fmla="*/ 82665 h 223030"/>
              <a:gd name="connsiteX1" fmla="*/ 1835785 w 2277745"/>
              <a:gd name="connsiteY1" fmla="*/ 191885 h 223030"/>
              <a:gd name="connsiteX2" fmla="*/ 1221105 w 2277745"/>
              <a:gd name="connsiteY2" fmla="*/ 219825 h 223030"/>
              <a:gd name="connsiteX3" fmla="*/ 474345 w 2277745"/>
              <a:gd name="connsiteY3" fmla="*/ 181725 h 223030"/>
              <a:gd name="connsiteX4" fmla="*/ 70485 w 2277745"/>
              <a:gd name="connsiteY4" fmla="*/ 105525 h 223030"/>
              <a:gd name="connsiteX5" fmla="*/ 0 w 2277745"/>
              <a:gd name="connsiteY5" fmla="*/ 45835 h 223030"/>
              <a:gd name="connsiteX6" fmla="*/ 17399 w 2277745"/>
              <a:gd name="connsiteY6" fmla="*/ 14847 h 223030"/>
              <a:gd name="connsiteX7" fmla="*/ 355854 w 2277745"/>
              <a:gd name="connsiteY7" fmla="*/ 242 h 223030"/>
              <a:gd name="connsiteX8" fmla="*/ 2162175 w 2277745"/>
              <a:gd name="connsiteY8" fmla="*/ 80125 h 223030"/>
              <a:gd name="connsiteX0" fmla="*/ 2277745 w 2277745"/>
              <a:gd name="connsiteY0" fmla="*/ 87584 h 227949"/>
              <a:gd name="connsiteX1" fmla="*/ 1835785 w 2277745"/>
              <a:gd name="connsiteY1" fmla="*/ 196804 h 227949"/>
              <a:gd name="connsiteX2" fmla="*/ 1221105 w 2277745"/>
              <a:gd name="connsiteY2" fmla="*/ 224744 h 227949"/>
              <a:gd name="connsiteX3" fmla="*/ 474345 w 2277745"/>
              <a:gd name="connsiteY3" fmla="*/ 186644 h 227949"/>
              <a:gd name="connsiteX4" fmla="*/ 70485 w 2277745"/>
              <a:gd name="connsiteY4" fmla="*/ 110444 h 227949"/>
              <a:gd name="connsiteX5" fmla="*/ 0 w 2277745"/>
              <a:gd name="connsiteY5" fmla="*/ 50754 h 227949"/>
              <a:gd name="connsiteX6" fmla="*/ 17399 w 2277745"/>
              <a:gd name="connsiteY6" fmla="*/ 19766 h 227949"/>
              <a:gd name="connsiteX7" fmla="*/ 355854 w 2277745"/>
              <a:gd name="connsiteY7" fmla="*/ 5161 h 227949"/>
              <a:gd name="connsiteX8" fmla="*/ 2162175 w 2277745"/>
              <a:gd name="connsiteY8" fmla="*/ 85044 h 227949"/>
              <a:gd name="connsiteX0" fmla="*/ 2277745 w 2277745"/>
              <a:gd name="connsiteY0" fmla="*/ 87584 h 227949"/>
              <a:gd name="connsiteX1" fmla="*/ 1835785 w 2277745"/>
              <a:gd name="connsiteY1" fmla="*/ 196804 h 227949"/>
              <a:gd name="connsiteX2" fmla="*/ 1221105 w 2277745"/>
              <a:gd name="connsiteY2" fmla="*/ 224744 h 227949"/>
              <a:gd name="connsiteX3" fmla="*/ 474345 w 2277745"/>
              <a:gd name="connsiteY3" fmla="*/ 186644 h 227949"/>
              <a:gd name="connsiteX4" fmla="*/ 70485 w 2277745"/>
              <a:gd name="connsiteY4" fmla="*/ 110444 h 227949"/>
              <a:gd name="connsiteX5" fmla="*/ 0 w 2277745"/>
              <a:gd name="connsiteY5" fmla="*/ 50754 h 227949"/>
              <a:gd name="connsiteX6" fmla="*/ 17399 w 2277745"/>
              <a:gd name="connsiteY6" fmla="*/ 19766 h 227949"/>
              <a:gd name="connsiteX7" fmla="*/ 355854 w 2277745"/>
              <a:gd name="connsiteY7" fmla="*/ 5161 h 227949"/>
              <a:gd name="connsiteX8" fmla="*/ 2162175 w 2277745"/>
              <a:gd name="connsiteY8" fmla="*/ 85044 h 227949"/>
              <a:gd name="connsiteX0" fmla="*/ 2277745 w 2277745"/>
              <a:gd name="connsiteY0" fmla="*/ 87584 h 227949"/>
              <a:gd name="connsiteX1" fmla="*/ 1835785 w 2277745"/>
              <a:gd name="connsiteY1" fmla="*/ 196804 h 227949"/>
              <a:gd name="connsiteX2" fmla="*/ 1221105 w 2277745"/>
              <a:gd name="connsiteY2" fmla="*/ 224744 h 227949"/>
              <a:gd name="connsiteX3" fmla="*/ 474345 w 2277745"/>
              <a:gd name="connsiteY3" fmla="*/ 186644 h 227949"/>
              <a:gd name="connsiteX4" fmla="*/ 70485 w 2277745"/>
              <a:gd name="connsiteY4" fmla="*/ 110444 h 227949"/>
              <a:gd name="connsiteX5" fmla="*/ 0 w 2277745"/>
              <a:gd name="connsiteY5" fmla="*/ 50754 h 227949"/>
              <a:gd name="connsiteX6" fmla="*/ 17399 w 2277745"/>
              <a:gd name="connsiteY6" fmla="*/ 19766 h 227949"/>
              <a:gd name="connsiteX7" fmla="*/ 355854 w 2277745"/>
              <a:gd name="connsiteY7" fmla="*/ 5161 h 227949"/>
              <a:gd name="connsiteX8" fmla="*/ 2162175 w 2277745"/>
              <a:gd name="connsiteY8" fmla="*/ 85044 h 227949"/>
              <a:gd name="connsiteX0" fmla="*/ 2280851 w 2280851"/>
              <a:gd name="connsiteY0" fmla="*/ 87584 h 227949"/>
              <a:gd name="connsiteX1" fmla="*/ 1838891 w 2280851"/>
              <a:gd name="connsiteY1" fmla="*/ 196804 h 227949"/>
              <a:gd name="connsiteX2" fmla="*/ 1224211 w 2280851"/>
              <a:gd name="connsiteY2" fmla="*/ 224744 h 227949"/>
              <a:gd name="connsiteX3" fmla="*/ 477451 w 2280851"/>
              <a:gd name="connsiteY3" fmla="*/ 186644 h 227949"/>
              <a:gd name="connsiteX4" fmla="*/ 73591 w 2280851"/>
              <a:gd name="connsiteY4" fmla="*/ 110444 h 227949"/>
              <a:gd name="connsiteX5" fmla="*/ 3106 w 2280851"/>
              <a:gd name="connsiteY5" fmla="*/ 50754 h 227949"/>
              <a:gd name="connsiteX6" fmla="*/ 20505 w 2280851"/>
              <a:gd name="connsiteY6" fmla="*/ 19766 h 227949"/>
              <a:gd name="connsiteX7" fmla="*/ 358960 w 2280851"/>
              <a:gd name="connsiteY7" fmla="*/ 5161 h 227949"/>
              <a:gd name="connsiteX8" fmla="*/ 2165281 w 2280851"/>
              <a:gd name="connsiteY8" fmla="*/ 85044 h 227949"/>
              <a:gd name="connsiteX0" fmla="*/ 2281049 w 2281049"/>
              <a:gd name="connsiteY0" fmla="*/ 92311 h 232676"/>
              <a:gd name="connsiteX1" fmla="*/ 1839089 w 2281049"/>
              <a:gd name="connsiteY1" fmla="*/ 201531 h 232676"/>
              <a:gd name="connsiteX2" fmla="*/ 1224409 w 2281049"/>
              <a:gd name="connsiteY2" fmla="*/ 229471 h 232676"/>
              <a:gd name="connsiteX3" fmla="*/ 477649 w 2281049"/>
              <a:gd name="connsiteY3" fmla="*/ 191371 h 232676"/>
              <a:gd name="connsiteX4" fmla="*/ 73789 w 2281049"/>
              <a:gd name="connsiteY4" fmla="*/ 115171 h 232676"/>
              <a:gd name="connsiteX5" fmla="*/ 3304 w 2281049"/>
              <a:gd name="connsiteY5" fmla="*/ 55481 h 232676"/>
              <a:gd name="connsiteX6" fmla="*/ 18798 w 2281049"/>
              <a:gd name="connsiteY6" fmla="*/ 16873 h 232676"/>
              <a:gd name="connsiteX7" fmla="*/ 359158 w 2281049"/>
              <a:gd name="connsiteY7" fmla="*/ 9888 h 232676"/>
              <a:gd name="connsiteX8" fmla="*/ 2165479 w 2281049"/>
              <a:gd name="connsiteY8" fmla="*/ 89771 h 232676"/>
              <a:gd name="connsiteX0" fmla="*/ 2282557 w 2282557"/>
              <a:gd name="connsiteY0" fmla="*/ 92311 h 232676"/>
              <a:gd name="connsiteX1" fmla="*/ 1840597 w 2282557"/>
              <a:gd name="connsiteY1" fmla="*/ 201531 h 232676"/>
              <a:gd name="connsiteX2" fmla="*/ 1225917 w 2282557"/>
              <a:gd name="connsiteY2" fmla="*/ 229471 h 232676"/>
              <a:gd name="connsiteX3" fmla="*/ 479157 w 2282557"/>
              <a:gd name="connsiteY3" fmla="*/ 191371 h 232676"/>
              <a:gd name="connsiteX4" fmla="*/ 75297 w 2282557"/>
              <a:gd name="connsiteY4" fmla="*/ 115171 h 232676"/>
              <a:gd name="connsiteX5" fmla="*/ 4812 w 2282557"/>
              <a:gd name="connsiteY5" fmla="*/ 55481 h 232676"/>
              <a:gd name="connsiteX6" fmla="*/ 10781 w 2282557"/>
              <a:gd name="connsiteY6" fmla="*/ 16873 h 232676"/>
              <a:gd name="connsiteX7" fmla="*/ 360666 w 2282557"/>
              <a:gd name="connsiteY7" fmla="*/ 9888 h 232676"/>
              <a:gd name="connsiteX8" fmla="*/ 2166987 w 2282557"/>
              <a:gd name="connsiteY8" fmla="*/ 89771 h 23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82557" h="232676">
                <a:moveTo>
                  <a:pt x="2282557" y="92311"/>
                </a:moveTo>
                <a:cubicBezTo>
                  <a:pt x="2132697" y="138031"/>
                  <a:pt x="2052052" y="164066"/>
                  <a:pt x="1840597" y="201531"/>
                </a:cubicBezTo>
                <a:cubicBezTo>
                  <a:pt x="1324342" y="250426"/>
                  <a:pt x="1527542" y="226296"/>
                  <a:pt x="1225917" y="229471"/>
                </a:cubicBezTo>
                <a:cubicBezTo>
                  <a:pt x="992872" y="227566"/>
                  <a:pt x="996682" y="242806"/>
                  <a:pt x="479157" y="191371"/>
                </a:cubicBezTo>
                <a:cubicBezTo>
                  <a:pt x="194042" y="171051"/>
                  <a:pt x="169912" y="154541"/>
                  <a:pt x="75297" y="115171"/>
                </a:cubicBezTo>
                <a:cubicBezTo>
                  <a:pt x="42912" y="96756"/>
                  <a:pt x="35292" y="93581"/>
                  <a:pt x="4812" y="55481"/>
                </a:cubicBezTo>
                <a:cubicBezTo>
                  <a:pt x="-6533" y="35627"/>
                  <a:pt x="4981" y="27202"/>
                  <a:pt x="10781" y="16873"/>
                </a:cubicBezTo>
                <a:cubicBezTo>
                  <a:pt x="47823" y="-16994"/>
                  <a:pt x="258854" y="10735"/>
                  <a:pt x="360666" y="9888"/>
                </a:cubicBezTo>
                <a:lnTo>
                  <a:pt x="2166987" y="89771"/>
                </a:lnTo>
              </a:path>
            </a:pathLst>
          </a:cu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3E7C82F-6278-D4D6-B318-3ED4E77A71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Cavitating hydrofoil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400615-EB6F-5765-72EA-BACB59BC5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E91CA-9B22-2844-8E94-2A762C5288E7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3955A8-CB89-15E1-3ABC-CD23FCBBDB9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420000" flipH="1" flipV="1">
            <a:off x="1899369" y="2898784"/>
            <a:ext cx="8691154" cy="72384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BE50DEA-CD8D-6764-7DEE-C522CF13CFE1}"/>
              </a:ext>
            </a:extLst>
          </p:cNvPr>
          <p:cNvCxnSpPr/>
          <p:nvPr/>
        </p:nvCxnSpPr>
        <p:spPr>
          <a:xfrm flipH="1" flipV="1">
            <a:off x="1172204" y="3145675"/>
            <a:ext cx="9866811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Arc 7">
            <a:extLst>
              <a:ext uri="{FF2B5EF4-FFF2-40B4-BE49-F238E27FC236}">
                <a16:creationId xmlns:a16="http://schemas.microsoft.com/office/drawing/2014/main" id="{FF6109C8-217B-26AC-45B8-20D7651D21F3}"/>
              </a:ext>
            </a:extLst>
          </p:cNvPr>
          <p:cNvSpPr/>
          <p:nvPr/>
        </p:nvSpPr>
        <p:spPr>
          <a:xfrm flipV="1">
            <a:off x="-5598914" y="-3996461"/>
            <a:ext cx="14241176" cy="14241600"/>
          </a:xfrm>
          <a:prstGeom prst="arc">
            <a:avLst>
              <a:gd name="adj1" fmla="val 21589424"/>
              <a:gd name="adj2" fmla="val 162507"/>
            </a:avLst>
          </a:prstGeom>
          <a:ln w="1905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77815FE-27C9-EEC9-E0EB-355730062867}"/>
                  </a:ext>
                </a:extLst>
              </p:cNvPr>
              <p:cNvSpPr txBox="1"/>
              <p:nvPr/>
            </p:nvSpPr>
            <p:spPr>
              <a:xfrm>
                <a:off x="8100953" y="2771793"/>
                <a:ext cx="129882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000" dirty="0">
                    <a:solidFill>
                      <a:schemeClr val="bg1"/>
                    </a:solidFill>
                  </a:rPr>
                  <a:t>-</a:t>
                </a:r>
                <a:r>
                  <a:rPr lang="en-US" sz="2000" dirty="0" err="1">
                    <a:solidFill>
                      <a:schemeClr val="bg1"/>
                    </a:solidFill>
                  </a:rPr>
                  <a:t>ve</a:t>
                </a:r>
                <a:r>
                  <a:rPr lang="en-US" sz="2000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endParaRPr 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77815FE-27C9-EEC9-E0EB-3557300628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0953" y="2771793"/>
                <a:ext cx="1298823" cy="400110"/>
              </a:xfrm>
              <a:prstGeom prst="rect">
                <a:avLst/>
              </a:prstGeom>
              <a:blipFill>
                <a:blip r:embed="rId3"/>
                <a:stretch>
                  <a:fillRect t="-9231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23E9F02-7C10-18F2-0A0F-9B73D2039852}"/>
              </a:ext>
            </a:extLst>
          </p:cNvPr>
          <p:cNvCxnSpPr>
            <a:cxnSpLocks/>
          </p:cNvCxnSpPr>
          <p:nvPr/>
        </p:nvCxnSpPr>
        <p:spPr>
          <a:xfrm flipH="1">
            <a:off x="9979406" y="1565918"/>
            <a:ext cx="1219357" cy="0"/>
          </a:xfrm>
          <a:prstGeom prst="straightConnector1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82BAF3E-6A0E-408B-AF1E-ECC68AC55A84}"/>
              </a:ext>
            </a:extLst>
          </p:cNvPr>
          <p:cNvSpPr txBox="1"/>
          <p:nvPr/>
        </p:nvSpPr>
        <p:spPr>
          <a:xfrm>
            <a:off x="10108277" y="1642288"/>
            <a:ext cx="817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Flow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25B2485-8D9B-A820-EF21-90D9930AB650}"/>
                  </a:ext>
                </a:extLst>
              </p:cNvPr>
              <p:cNvSpPr txBox="1"/>
              <p:nvPr/>
            </p:nvSpPr>
            <p:spPr>
              <a:xfrm>
                <a:off x="4962094" y="5125702"/>
                <a:ext cx="1588320" cy="8324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sSubSup>
                            <m:sSub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25B2485-8D9B-A820-EF21-90D9930AB6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2094" y="5125702"/>
                <a:ext cx="1588320" cy="83247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B171935-717A-4E24-ADDE-1841ED8F50B7}"/>
                  </a:ext>
                </a:extLst>
              </p:cNvPr>
              <p:cNvSpPr txBox="1"/>
              <p:nvPr/>
            </p:nvSpPr>
            <p:spPr>
              <a:xfrm>
                <a:off x="6957944" y="5046906"/>
                <a:ext cx="2612467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 is upstream pressure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dirty="0"/>
                  <a:t>  is vapour pressure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 is upstream velocity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dirty="0"/>
                  <a:t>   is fluid density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B171935-717A-4E24-ADDE-1841ED8F50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7944" y="5046906"/>
                <a:ext cx="2612467" cy="954107"/>
              </a:xfrm>
              <a:prstGeom prst="rect">
                <a:avLst/>
              </a:prstGeom>
              <a:blipFill>
                <a:blip r:embed="rId5"/>
                <a:stretch>
                  <a:fillRect t="-3846" b="-35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4DE5C17A-7448-7E07-E28D-109F988602C5}"/>
              </a:ext>
            </a:extLst>
          </p:cNvPr>
          <p:cNvSpPr txBox="1"/>
          <p:nvPr/>
        </p:nvSpPr>
        <p:spPr>
          <a:xfrm rot="21375263">
            <a:off x="8511308" y="2547918"/>
            <a:ext cx="16383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Cavity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B0635FD-0A83-63B2-5E7D-B3049F33890A}"/>
                  </a:ext>
                </a:extLst>
              </p:cNvPr>
              <p:cNvSpPr txBox="1"/>
              <p:nvPr/>
            </p:nvSpPr>
            <p:spPr>
              <a:xfrm>
                <a:off x="2459255" y="3978366"/>
                <a:ext cx="727349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/>
                  <a:t>Lower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2800" dirty="0"/>
                  <a:t> → more cavitation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B0635FD-0A83-63B2-5E7D-B3049F3389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9255" y="3978366"/>
                <a:ext cx="7273490" cy="523220"/>
              </a:xfrm>
              <a:prstGeom prst="rect">
                <a:avLst/>
              </a:prstGeom>
              <a:blipFill>
                <a:blip r:embed="rId4"/>
                <a:stretch>
                  <a:fillRect t="-11765" b="-341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FCE603FE-1F3B-BE22-DF13-18AC95BBAE5B}"/>
              </a:ext>
            </a:extLst>
          </p:cNvPr>
          <p:cNvSpPr txBox="1"/>
          <p:nvPr/>
        </p:nvSpPr>
        <p:spPr>
          <a:xfrm>
            <a:off x="2762871" y="5242230"/>
            <a:ext cx="2475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Cavitation number:</a:t>
            </a:r>
          </a:p>
        </p:txBody>
      </p:sp>
    </p:spTree>
    <p:extLst>
      <p:ext uri="{BB962C8B-B14F-4D97-AF65-F5344CB8AC3E}">
        <p14:creationId xmlns:p14="http://schemas.microsoft.com/office/powerpoint/2010/main" val="2958308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0">
        <p159:morph option="byObject"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A82AAAC-0637-4F3C-8654-2992E3ABE86B}"/>
              </a:ext>
            </a:extLst>
          </p:cNvPr>
          <p:cNvSpPr/>
          <p:nvPr/>
        </p:nvSpPr>
        <p:spPr>
          <a:xfrm>
            <a:off x="868680" y="1264920"/>
            <a:ext cx="10551996" cy="33223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52AFA12-FCDC-6238-3ECF-1FFE40D52BC4}"/>
              </a:ext>
            </a:extLst>
          </p:cNvPr>
          <p:cNvSpPr/>
          <p:nvPr/>
        </p:nvSpPr>
        <p:spPr>
          <a:xfrm flipV="1">
            <a:off x="6072474" y="2527027"/>
            <a:ext cx="4444365" cy="387985"/>
          </a:xfrm>
          <a:custGeom>
            <a:avLst/>
            <a:gdLst>
              <a:gd name="connsiteX0" fmla="*/ 4434840 w 4434840"/>
              <a:gd name="connsiteY0" fmla="*/ 160020 h 365760"/>
              <a:gd name="connsiteX1" fmla="*/ 3985260 w 4434840"/>
              <a:gd name="connsiteY1" fmla="*/ 297180 h 365760"/>
              <a:gd name="connsiteX2" fmla="*/ 2446020 w 4434840"/>
              <a:gd name="connsiteY2" fmla="*/ 365760 h 365760"/>
              <a:gd name="connsiteX3" fmla="*/ 883920 w 4434840"/>
              <a:gd name="connsiteY3" fmla="*/ 297180 h 365760"/>
              <a:gd name="connsiteX4" fmla="*/ 76200 w 4434840"/>
              <a:gd name="connsiteY4" fmla="*/ 198120 h 365760"/>
              <a:gd name="connsiteX5" fmla="*/ 0 w 4434840"/>
              <a:gd name="connsiteY5" fmla="*/ 99060 h 365760"/>
              <a:gd name="connsiteX6" fmla="*/ 30480 w 4434840"/>
              <a:gd name="connsiteY6" fmla="*/ 38100 h 365760"/>
              <a:gd name="connsiteX7" fmla="*/ 106680 w 4434840"/>
              <a:gd name="connsiteY7" fmla="*/ 0 h 365760"/>
              <a:gd name="connsiteX8" fmla="*/ 4351020 w 4434840"/>
              <a:gd name="connsiteY8" fmla="*/ 182880 h 365760"/>
              <a:gd name="connsiteX0" fmla="*/ 4434840 w 4434840"/>
              <a:gd name="connsiteY0" fmla="*/ 182245 h 387985"/>
              <a:gd name="connsiteX1" fmla="*/ 3985260 w 4434840"/>
              <a:gd name="connsiteY1" fmla="*/ 319405 h 387985"/>
              <a:gd name="connsiteX2" fmla="*/ 2446020 w 4434840"/>
              <a:gd name="connsiteY2" fmla="*/ 387985 h 387985"/>
              <a:gd name="connsiteX3" fmla="*/ 883920 w 4434840"/>
              <a:gd name="connsiteY3" fmla="*/ 319405 h 387985"/>
              <a:gd name="connsiteX4" fmla="*/ 76200 w 4434840"/>
              <a:gd name="connsiteY4" fmla="*/ 220345 h 387985"/>
              <a:gd name="connsiteX5" fmla="*/ 0 w 4434840"/>
              <a:gd name="connsiteY5" fmla="*/ 121285 h 387985"/>
              <a:gd name="connsiteX6" fmla="*/ 30480 w 4434840"/>
              <a:gd name="connsiteY6" fmla="*/ 60325 h 387985"/>
              <a:gd name="connsiteX7" fmla="*/ 113030 w 4434840"/>
              <a:gd name="connsiteY7" fmla="*/ 0 h 387985"/>
              <a:gd name="connsiteX8" fmla="*/ 4351020 w 4434840"/>
              <a:gd name="connsiteY8" fmla="*/ 205105 h 387985"/>
              <a:gd name="connsiteX0" fmla="*/ 4434840 w 4434840"/>
              <a:gd name="connsiteY0" fmla="*/ 182245 h 387985"/>
              <a:gd name="connsiteX1" fmla="*/ 3985260 w 4434840"/>
              <a:gd name="connsiteY1" fmla="*/ 319405 h 387985"/>
              <a:gd name="connsiteX2" fmla="*/ 2446020 w 4434840"/>
              <a:gd name="connsiteY2" fmla="*/ 387985 h 387985"/>
              <a:gd name="connsiteX3" fmla="*/ 883920 w 4434840"/>
              <a:gd name="connsiteY3" fmla="*/ 319405 h 387985"/>
              <a:gd name="connsiteX4" fmla="*/ 76200 w 4434840"/>
              <a:gd name="connsiteY4" fmla="*/ 220345 h 387985"/>
              <a:gd name="connsiteX5" fmla="*/ 0 w 4434840"/>
              <a:gd name="connsiteY5" fmla="*/ 121285 h 387985"/>
              <a:gd name="connsiteX6" fmla="*/ 30480 w 4434840"/>
              <a:gd name="connsiteY6" fmla="*/ 60325 h 387985"/>
              <a:gd name="connsiteX7" fmla="*/ 113030 w 4434840"/>
              <a:gd name="connsiteY7" fmla="*/ 0 h 387985"/>
              <a:gd name="connsiteX8" fmla="*/ 4351020 w 4434840"/>
              <a:gd name="connsiteY8" fmla="*/ 205105 h 387985"/>
              <a:gd name="connsiteX0" fmla="*/ 4434840 w 4434840"/>
              <a:gd name="connsiteY0" fmla="*/ 182245 h 387985"/>
              <a:gd name="connsiteX1" fmla="*/ 3985260 w 4434840"/>
              <a:gd name="connsiteY1" fmla="*/ 319405 h 387985"/>
              <a:gd name="connsiteX2" fmla="*/ 2446020 w 4434840"/>
              <a:gd name="connsiteY2" fmla="*/ 387985 h 387985"/>
              <a:gd name="connsiteX3" fmla="*/ 883920 w 4434840"/>
              <a:gd name="connsiteY3" fmla="*/ 319405 h 387985"/>
              <a:gd name="connsiteX4" fmla="*/ 76200 w 4434840"/>
              <a:gd name="connsiteY4" fmla="*/ 220345 h 387985"/>
              <a:gd name="connsiteX5" fmla="*/ 0 w 4434840"/>
              <a:gd name="connsiteY5" fmla="*/ 121285 h 387985"/>
              <a:gd name="connsiteX6" fmla="*/ 30480 w 4434840"/>
              <a:gd name="connsiteY6" fmla="*/ 60325 h 387985"/>
              <a:gd name="connsiteX7" fmla="*/ 113030 w 4434840"/>
              <a:gd name="connsiteY7" fmla="*/ 0 h 387985"/>
              <a:gd name="connsiteX8" fmla="*/ 4351020 w 4434840"/>
              <a:gd name="connsiteY8" fmla="*/ 205105 h 387985"/>
              <a:gd name="connsiteX0" fmla="*/ 4434840 w 4434840"/>
              <a:gd name="connsiteY0" fmla="*/ 182245 h 387985"/>
              <a:gd name="connsiteX1" fmla="*/ 3985260 w 4434840"/>
              <a:gd name="connsiteY1" fmla="*/ 319405 h 387985"/>
              <a:gd name="connsiteX2" fmla="*/ 2446020 w 4434840"/>
              <a:gd name="connsiteY2" fmla="*/ 387985 h 387985"/>
              <a:gd name="connsiteX3" fmla="*/ 883920 w 4434840"/>
              <a:gd name="connsiteY3" fmla="*/ 319405 h 387985"/>
              <a:gd name="connsiteX4" fmla="*/ 76200 w 4434840"/>
              <a:gd name="connsiteY4" fmla="*/ 220345 h 387985"/>
              <a:gd name="connsiteX5" fmla="*/ 0 w 4434840"/>
              <a:gd name="connsiteY5" fmla="*/ 121285 h 387985"/>
              <a:gd name="connsiteX6" fmla="*/ 30480 w 4434840"/>
              <a:gd name="connsiteY6" fmla="*/ 60325 h 387985"/>
              <a:gd name="connsiteX7" fmla="*/ 113030 w 4434840"/>
              <a:gd name="connsiteY7" fmla="*/ 0 h 387985"/>
              <a:gd name="connsiteX8" fmla="*/ 4351020 w 4434840"/>
              <a:gd name="connsiteY8" fmla="*/ 205105 h 387985"/>
              <a:gd name="connsiteX0" fmla="*/ 4434840 w 4434840"/>
              <a:gd name="connsiteY0" fmla="*/ 182245 h 387985"/>
              <a:gd name="connsiteX1" fmla="*/ 3985260 w 4434840"/>
              <a:gd name="connsiteY1" fmla="*/ 319405 h 387985"/>
              <a:gd name="connsiteX2" fmla="*/ 2446020 w 4434840"/>
              <a:gd name="connsiteY2" fmla="*/ 387985 h 387985"/>
              <a:gd name="connsiteX3" fmla="*/ 883920 w 4434840"/>
              <a:gd name="connsiteY3" fmla="*/ 319405 h 387985"/>
              <a:gd name="connsiteX4" fmla="*/ 76200 w 4434840"/>
              <a:gd name="connsiteY4" fmla="*/ 220345 h 387985"/>
              <a:gd name="connsiteX5" fmla="*/ 0 w 4434840"/>
              <a:gd name="connsiteY5" fmla="*/ 121285 h 387985"/>
              <a:gd name="connsiteX6" fmla="*/ 30480 w 4434840"/>
              <a:gd name="connsiteY6" fmla="*/ 60325 h 387985"/>
              <a:gd name="connsiteX7" fmla="*/ 113030 w 4434840"/>
              <a:gd name="connsiteY7" fmla="*/ 0 h 387985"/>
              <a:gd name="connsiteX8" fmla="*/ 4351020 w 4434840"/>
              <a:gd name="connsiteY8" fmla="*/ 205105 h 387985"/>
              <a:gd name="connsiteX0" fmla="*/ 4434840 w 4434840"/>
              <a:gd name="connsiteY0" fmla="*/ 182245 h 387985"/>
              <a:gd name="connsiteX1" fmla="*/ 3985260 w 4434840"/>
              <a:gd name="connsiteY1" fmla="*/ 319405 h 387985"/>
              <a:gd name="connsiteX2" fmla="*/ 2446020 w 4434840"/>
              <a:gd name="connsiteY2" fmla="*/ 387985 h 387985"/>
              <a:gd name="connsiteX3" fmla="*/ 883920 w 4434840"/>
              <a:gd name="connsiteY3" fmla="*/ 319405 h 387985"/>
              <a:gd name="connsiteX4" fmla="*/ 76200 w 4434840"/>
              <a:gd name="connsiteY4" fmla="*/ 220345 h 387985"/>
              <a:gd name="connsiteX5" fmla="*/ 0 w 4434840"/>
              <a:gd name="connsiteY5" fmla="*/ 121285 h 387985"/>
              <a:gd name="connsiteX6" fmla="*/ 30480 w 4434840"/>
              <a:gd name="connsiteY6" fmla="*/ 60325 h 387985"/>
              <a:gd name="connsiteX7" fmla="*/ 113030 w 4434840"/>
              <a:gd name="connsiteY7" fmla="*/ 0 h 387985"/>
              <a:gd name="connsiteX8" fmla="*/ 4351020 w 4434840"/>
              <a:gd name="connsiteY8" fmla="*/ 205105 h 387985"/>
              <a:gd name="connsiteX0" fmla="*/ 4434840 w 4434840"/>
              <a:gd name="connsiteY0" fmla="*/ 182245 h 387985"/>
              <a:gd name="connsiteX1" fmla="*/ 3985260 w 4434840"/>
              <a:gd name="connsiteY1" fmla="*/ 319405 h 387985"/>
              <a:gd name="connsiteX2" fmla="*/ 2446020 w 4434840"/>
              <a:gd name="connsiteY2" fmla="*/ 387985 h 387985"/>
              <a:gd name="connsiteX3" fmla="*/ 883920 w 4434840"/>
              <a:gd name="connsiteY3" fmla="*/ 319405 h 387985"/>
              <a:gd name="connsiteX4" fmla="*/ 76200 w 4434840"/>
              <a:gd name="connsiteY4" fmla="*/ 220345 h 387985"/>
              <a:gd name="connsiteX5" fmla="*/ 0 w 4434840"/>
              <a:gd name="connsiteY5" fmla="*/ 121285 h 387985"/>
              <a:gd name="connsiteX6" fmla="*/ 30480 w 4434840"/>
              <a:gd name="connsiteY6" fmla="*/ 60325 h 387985"/>
              <a:gd name="connsiteX7" fmla="*/ 113030 w 4434840"/>
              <a:gd name="connsiteY7" fmla="*/ 0 h 387985"/>
              <a:gd name="connsiteX8" fmla="*/ 4351020 w 4434840"/>
              <a:gd name="connsiteY8" fmla="*/ 205105 h 387985"/>
              <a:gd name="connsiteX0" fmla="*/ 4434840 w 4434840"/>
              <a:gd name="connsiteY0" fmla="*/ 182245 h 387985"/>
              <a:gd name="connsiteX1" fmla="*/ 3985260 w 4434840"/>
              <a:gd name="connsiteY1" fmla="*/ 319405 h 387985"/>
              <a:gd name="connsiteX2" fmla="*/ 2446020 w 4434840"/>
              <a:gd name="connsiteY2" fmla="*/ 387985 h 387985"/>
              <a:gd name="connsiteX3" fmla="*/ 883920 w 4434840"/>
              <a:gd name="connsiteY3" fmla="*/ 319405 h 387985"/>
              <a:gd name="connsiteX4" fmla="*/ 76200 w 4434840"/>
              <a:gd name="connsiteY4" fmla="*/ 220345 h 387985"/>
              <a:gd name="connsiteX5" fmla="*/ 0 w 4434840"/>
              <a:gd name="connsiteY5" fmla="*/ 121285 h 387985"/>
              <a:gd name="connsiteX6" fmla="*/ 30480 w 4434840"/>
              <a:gd name="connsiteY6" fmla="*/ 60325 h 387985"/>
              <a:gd name="connsiteX7" fmla="*/ 113030 w 4434840"/>
              <a:gd name="connsiteY7" fmla="*/ 0 h 387985"/>
              <a:gd name="connsiteX8" fmla="*/ 4351020 w 4434840"/>
              <a:gd name="connsiteY8" fmla="*/ 205105 h 387985"/>
              <a:gd name="connsiteX0" fmla="*/ 4434840 w 4434840"/>
              <a:gd name="connsiteY0" fmla="*/ 182245 h 387985"/>
              <a:gd name="connsiteX1" fmla="*/ 3985260 w 4434840"/>
              <a:gd name="connsiteY1" fmla="*/ 319405 h 387985"/>
              <a:gd name="connsiteX2" fmla="*/ 2446020 w 4434840"/>
              <a:gd name="connsiteY2" fmla="*/ 387985 h 387985"/>
              <a:gd name="connsiteX3" fmla="*/ 883920 w 4434840"/>
              <a:gd name="connsiteY3" fmla="*/ 319405 h 387985"/>
              <a:gd name="connsiteX4" fmla="*/ 76200 w 4434840"/>
              <a:gd name="connsiteY4" fmla="*/ 220345 h 387985"/>
              <a:gd name="connsiteX5" fmla="*/ 0 w 4434840"/>
              <a:gd name="connsiteY5" fmla="*/ 121285 h 387985"/>
              <a:gd name="connsiteX6" fmla="*/ 30480 w 4434840"/>
              <a:gd name="connsiteY6" fmla="*/ 60325 h 387985"/>
              <a:gd name="connsiteX7" fmla="*/ 113030 w 4434840"/>
              <a:gd name="connsiteY7" fmla="*/ 0 h 387985"/>
              <a:gd name="connsiteX8" fmla="*/ 4351020 w 4434840"/>
              <a:gd name="connsiteY8" fmla="*/ 205105 h 387985"/>
              <a:gd name="connsiteX0" fmla="*/ 4434840 w 4434840"/>
              <a:gd name="connsiteY0" fmla="*/ 182245 h 387985"/>
              <a:gd name="connsiteX1" fmla="*/ 3985260 w 4434840"/>
              <a:gd name="connsiteY1" fmla="*/ 319405 h 387985"/>
              <a:gd name="connsiteX2" fmla="*/ 2446020 w 4434840"/>
              <a:gd name="connsiteY2" fmla="*/ 387985 h 387985"/>
              <a:gd name="connsiteX3" fmla="*/ 883920 w 4434840"/>
              <a:gd name="connsiteY3" fmla="*/ 319405 h 387985"/>
              <a:gd name="connsiteX4" fmla="*/ 76200 w 4434840"/>
              <a:gd name="connsiteY4" fmla="*/ 220345 h 387985"/>
              <a:gd name="connsiteX5" fmla="*/ 0 w 4434840"/>
              <a:gd name="connsiteY5" fmla="*/ 121285 h 387985"/>
              <a:gd name="connsiteX6" fmla="*/ 30480 w 4434840"/>
              <a:gd name="connsiteY6" fmla="*/ 60325 h 387985"/>
              <a:gd name="connsiteX7" fmla="*/ 113030 w 4434840"/>
              <a:gd name="connsiteY7" fmla="*/ 0 h 387985"/>
              <a:gd name="connsiteX8" fmla="*/ 4351020 w 4434840"/>
              <a:gd name="connsiteY8" fmla="*/ 205105 h 387985"/>
              <a:gd name="connsiteX0" fmla="*/ 4434840 w 4434840"/>
              <a:gd name="connsiteY0" fmla="*/ 182245 h 387985"/>
              <a:gd name="connsiteX1" fmla="*/ 3985260 w 4434840"/>
              <a:gd name="connsiteY1" fmla="*/ 319405 h 387985"/>
              <a:gd name="connsiteX2" fmla="*/ 2446020 w 4434840"/>
              <a:gd name="connsiteY2" fmla="*/ 387985 h 387985"/>
              <a:gd name="connsiteX3" fmla="*/ 883920 w 4434840"/>
              <a:gd name="connsiteY3" fmla="*/ 319405 h 387985"/>
              <a:gd name="connsiteX4" fmla="*/ 76200 w 4434840"/>
              <a:gd name="connsiteY4" fmla="*/ 220345 h 387985"/>
              <a:gd name="connsiteX5" fmla="*/ 0 w 4434840"/>
              <a:gd name="connsiteY5" fmla="*/ 121285 h 387985"/>
              <a:gd name="connsiteX6" fmla="*/ 30480 w 4434840"/>
              <a:gd name="connsiteY6" fmla="*/ 60325 h 387985"/>
              <a:gd name="connsiteX7" fmla="*/ 113030 w 4434840"/>
              <a:gd name="connsiteY7" fmla="*/ 0 h 387985"/>
              <a:gd name="connsiteX8" fmla="*/ 4351020 w 4434840"/>
              <a:gd name="connsiteY8" fmla="*/ 205105 h 387985"/>
              <a:gd name="connsiteX0" fmla="*/ 4444365 w 4444365"/>
              <a:gd name="connsiteY0" fmla="*/ 182245 h 387985"/>
              <a:gd name="connsiteX1" fmla="*/ 3994785 w 4444365"/>
              <a:gd name="connsiteY1" fmla="*/ 319405 h 387985"/>
              <a:gd name="connsiteX2" fmla="*/ 2455545 w 4444365"/>
              <a:gd name="connsiteY2" fmla="*/ 387985 h 387985"/>
              <a:gd name="connsiteX3" fmla="*/ 893445 w 4444365"/>
              <a:gd name="connsiteY3" fmla="*/ 319405 h 387985"/>
              <a:gd name="connsiteX4" fmla="*/ 85725 w 4444365"/>
              <a:gd name="connsiteY4" fmla="*/ 220345 h 387985"/>
              <a:gd name="connsiteX5" fmla="*/ 0 w 4444365"/>
              <a:gd name="connsiteY5" fmla="*/ 102235 h 387985"/>
              <a:gd name="connsiteX6" fmla="*/ 40005 w 4444365"/>
              <a:gd name="connsiteY6" fmla="*/ 60325 h 387985"/>
              <a:gd name="connsiteX7" fmla="*/ 122555 w 4444365"/>
              <a:gd name="connsiteY7" fmla="*/ 0 h 387985"/>
              <a:gd name="connsiteX8" fmla="*/ 4360545 w 4444365"/>
              <a:gd name="connsiteY8" fmla="*/ 205105 h 387985"/>
              <a:gd name="connsiteX0" fmla="*/ 4444365 w 4444365"/>
              <a:gd name="connsiteY0" fmla="*/ 182245 h 387985"/>
              <a:gd name="connsiteX1" fmla="*/ 3994785 w 4444365"/>
              <a:gd name="connsiteY1" fmla="*/ 319405 h 387985"/>
              <a:gd name="connsiteX2" fmla="*/ 2455545 w 4444365"/>
              <a:gd name="connsiteY2" fmla="*/ 387985 h 387985"/>
              <a:gd name="connsiteX3" fmla="*/ 893445 w 4444365"/>
              <a:gd name="connsiteY3" fmla="*/ 319405 h 387985"/>
              <a:gd name="connsiteX4" fmla="*/ 85725 w 4444365"/>
              <a:gd name="connsiteY4" fmla="*/ 220345 h 387985"/>
              <a:gd name="connsiteX5" fmla="*/ 0 w 4444365"/>
              <a:gd name="connsiteY5" fmla="*/ 102235 h 387985"/>
              <a:gd name="connsiteX6" fmla="*/ 20955 w 4444365"/>
              <a:gd name="connsiteY6" fmla="*/ 53975 h 387985"/>
              <a:gd name="connsiteX7" fmla="*/ 122555 w 4444365"/>
              <a:gd name="connsiteY7" fmla="*/ 0 h 387985"/>
              <a:gd name="connsiteX8" fmla="*/ 4360545 w 4444365"/>
              <a:gd name="connsiteY8" fmla="*/ 205105 h 387985"/>
              <a:gd name="connsiteX0" fmla="*/ 4444365 w 4444365"/>
              <a:gd name="connsiteY0" fmla="*/ 182245 h 387985"/>
              <a:gd name="connsiteX1" fmla="*/ 3994785 w 4444365"/>
              <a:gd name="connsiteY1" fmla="*/ 319405 h 387985"/>
              <a:gd name="connsiteX2" fmla="*/ 2455545 w 4444365"/>
              <a:gd name="connsiteY2" fmla="*/ 387985 h 387985"/>
              <a:gd name="connsiteX3" fmla="*/ 893445 w 4444365"/>
              <a:gd name="connsiteY3" fmla="*/ 319405 h 387985"/>
              <a:gd name="connsiteX4" fmla="*/ 85725 w 4444365"/>
              <a:gd name="connsiteY4" fmla="*/ 220345 h 387985"/>
              <a:gd name="connsiteX5" fmla="*/ 0 w 4444365"/>
              <a:gd name="connsiteY5" fmla="*/ 102235 h 387985"/>
              <a:gd name="connsiteX6" fmla="*/ 20955 w 4444365"/>
              <a:gd name="connsiteY6" fmla="*/ 53975 h 387985"/>
              <a:gd name="connsiteX7" fmla="*/ 122555 w 4444365"/>
              <a:gd name="connsiteY7" fmla="*/ 0 h 387985"/>
              <a:gd name="connsiteX8" fmla="*/ 4360545 w 4444365"/>
              <a:gd name="connsiteY8" fmla="*/ 205105 h 387985"/>
              <a:gd name="connsiteX0" fmla="*/ 4444365 w 4444365"/>
              <a:gd name="connsiteY0" fmla="*/ 182245 h 387985"/>
              <a:gd name="connsiteX1" fmla="*/ 3994785 w 4444365"/>
              <a:gd name="connsiteY1" fmla="*/ 319405 h 387985"/>
              <a:gd name="connsiteX2" fmla="*/ 2455545 w 4444365"/>
              <a:gd name="connsiteY2" fmla="*/ 387985 h 387985"/>
              <a:gd name="connsiteX3" fmla="*/ 893445 w 4444365"/>
              <a:gd name="connsiteY3" fmla="*/ 319405 h 387985"/>
              <a:gd name="connsiteX4" fmla="*/ 85725 w 4444365"/>
              <a:gd name="connsiteY4" fmla="*/ 220345 h 387985"/>
              <a:gd name="connsiteX5" fmla="*/ 0 w 4444365"/>
              <a:gd name="connsiteY5" fmla="*/ 102235 h 387985"/>
              <a:gd name="connsiteX6" fmla="*/ 20955 w 4444365"/>
              <a:gd name="connsiteY6" fmla="*/ 53975 h 387985"/>
              <a:gd name="connsiteX7" fmla="*/ 122555 w 4444365"/>
              <a:gd name="connsiteY7" fmla="*/ 0 h 387985"/>
              <a:gd name="connsiteX8" fmla="*/ 4360545 w 4444365"/>
              <a:gd name="connsiteY8" fmla="*/ 205105 h 387985"/>
              <a:gd name="connsiteX0" fmla="*/ 4444365 w 4444365"/>
              <a:gd name="connsiteY0" fmla="*/ 182245 h 387985"/>
              <a:gd name="connsiteX1" fmla="*/ 3994785 w 4444365"/>
              <a:gd name="connsiteY1" fmla="*/ 319405 h 387985"/>
              <a:gd name="connsiteX2" fmla="*/ 2455545 w 4444365"/>
              <a:gd name="connsiteY2" fmla="*/ 387985 h 387985"/>
              <a:gd name="connsiteX3" fmla="*/ 893445 w 4444365"/>
              <a:gd name="connsiteY3" fmla="*/ 319405 h 387985"/>
              <a:gd name="connsiteX4" fmla="*/ 85725 w 4444365"/>
              <a:gd name="connsiteY4" fmla="*/ 220345 h 387985"/>
              <a:gd name="connsiteX5" fmla="*/ 0 w 4444365"/>
              <a:gd name="connsiteY5" fmla="*/ 102235 h 387985"/>
              <a:gd name="connsiteX6" fmla="*/ 20955 w 4444365"/>
              <a:gd name="connsiteY6" fmla="*/ 53975 h 387985"/>
              <a:gd name="connsiteX7" fmla="*/ 122555 w 4444365"/>
              <a:gd name="connsiteY7" fmla="*/ 0 h 387985"/>
              <a:gd name="connsiteX8" fmla="*/ 4328795 w 4444365"/>
              <a:gd name="connsiteY8" fmla="*/ 179705 h 387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4365" h="387985">
                <a:moveTo>
                  <a:pt x="4444365" y="182245"/>
                </a:moveTo>
                <a:cubicBezTo>
                  <a:pt x="4294505" y="227965"/>
                  <a:pt x="4211320" y="289560"/>
                  <a:pt x="3994785" y="319405"/>
                </a:cubicBezTo>
                <a:cubicBezTo>
                  <a:pt x="3478530" y="358140"/>
                  <a:pt x="2978150" y="387350"/>
                  <a:pt x="2455545" y="387985"/>
                </a:cubicBezTo>
                <a:cubicBezTo>
                  <a:pt x="1925320" y="381000"/>
                  <a:pt x="1410970" y="370840"/>
                  <a:pt x="893445" y="319405"/>
                </a:cubicBezTo>
                <a:cubicBezTo>
                  <a:pt x="608330" y="299085"/>
                  <a:pt x="180340" y="259715"/>
                  <a:pt x="85725" y="220345"/>
                </a:cubicBezTo>
                <a:cubicBezTo>
                  <a:pt x="0" y="180975"/>
                  <a:pt x="9525" y="138430"/>
                  <a:pt x="0" y="102235"/>
                </a:cubicBezTo>
                <a:lnTo>
                  <a:pt x="20955" y="53975"/>
                </a:lnTo>
                <a:cubicBezTo>
                  <a:pt x="57997" y="20108"/>
                  <a:pt x="75988" y="17992"/>
                  <a:pt x="122555" y="0"/>
                </a:cubicBezTo>
                <a:lnTo>
                  <a:pt x="4328795" y="179705"/>
                </a:lnTo>
              </a:path>
            </a:pathLst>
          </a:cu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400615-EB6F-5765-72EA-BACB59BC5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E91CA-9B22-2844-8E94-2A762C5288E7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3955A8-CB89-15E1-3ABC-CD23FCBBDB9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420000" flipH="1" flipV="1">
            <a:off x="1899369" y="2898784"/>
            <a:ext cx="8691154" cy="72384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BE50DEA-CD8D-6764-7DEE-C522CF13CFE1}"/>
              </a:ext>
            </a:extLst>
          </p:cNvPr>
          <p:cNvCxnSpPr/>
          <p:nvPr/>
        </p:nvCxnSpPr>
        <p:spPr>
          <a:xfrm flipH="1" flipV="1">
            <a:off x="1172204" y="3145675"/>
            <a:ext cx="9866811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Arc 7">
            <a:extLst>
              <a:ext uri="{FF2B5EF4-FFF2-40B4-BE49-F238E27FC236}">
                <a16:creationId xmlns:a16="http://schemas.microsoft.com/office/drawing/2014/main" id="{FF6109C8-217B-26AC-45B8-20D7651D21F3}"/>
              </a:ext>
            </a:extLst>
          </p:cNvPr>
          <p:cNvSpPr/>
          <p:nvPr/>
        </p:nvSpPr>
        <p:spPr>
          <a:xfrm flipV="1">
            <a:off x="-5598914" y="-3996461"/>
            <a:ext cx="14241176" cy="14241600"/>
          </a:xfrm>
          <a:prstGeom prst="arc">
            <a:avLst>
              <a:gd name="adj1" fmla="val 21589424"/>
              <a:gd name="adj2" fmla="val 162507"/>
            </a:avLst>
          </a:prstGeom>
          <a:ln w="1905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77815FE-27C9-EEC9-E0EB-355730062867}"/>
                  </a:ext>
                </a:extLst>
              </p:cNvPr>
              <p:cNvSpPr txBox="1"/>
              <p:nvPr/>
            </p:nvSpPr>
            <p:spPr>
              <a:xfrm>
                <a:off x="8100953" y="2771793"/>
                <a:ext cx="129882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000" dirty="0">
                    <a:solidFill>
                      <a:schemeClr val="bg1"/>
                    </a:solidFill>
                  </a:rPr>
                  <a:t>-</a:t>
                </a:r>
                <a:r>
                  <a:rPr lang="en-US" sz="2000" dirty="0" err="1">
                    <a:solidFill>
                      <a:schemeClr val="bg1"/>
                    </a:solidFill>
                  </a:rPr>
                  <a:t>ve</a:t>
                </a:r>
                <a:r>
                  <a:rPr lang="en-US" sz="2000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endParaRPr 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77815FE-27C9-EEC9-E0EB-3557300628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0953" y="2771793"/>
                <a:ext cx="1298823" cy="400110"/>
              </a:xfrm>
              <a:prstGeom prst="rect">
                <a:avLst/>
              </a:prstGeom>
              <a:blipFill>
                <a:blip r:embed="rId3"/>
                <a:stretch>
                  <a:fillRect t="-9231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23E9F02-7C10-18F2-0A0F-9B73D2039852}"/>
              </a:ext>
            </a:extLst>
          </p:cNvPr>
          <p:cNvCxnSpPr>
            <a:cxnSpLocks/>
          </p:cNvCxnSpPr>
          <p:nvPr/>
        </p:nvCxnSpPr>
        <p:spPr>
          <a:xfrm flipH="1">
            <a:off x="9979406" y="1565918"/>
            <a:ext cx="1219357" cy="0"/>
          </a:xfrm>
          <a:prstGeom prst="straightConnector1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82BAF3E-6A0E-408B-AF1E-ECC68AC55A84}"/>
              </a:ext>
            </a:extLst>
          </p:cNvPr>
          <p:cNvSpPr txBox="1"/>
          <p:nvPr/>
        </p:nvSpPr>
        <p:spPr>
          <a:xfrm>
            <a:off x="10108277" y="1642288"/>
            <a:ext cx="817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Flow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25B2485-8D9B-A820-EF21-90D9930AB650}"/>
                  </a:ext>
                </a:extLst>
              </p:cNvPr>
              <p:cNvSpPr txBox="1"/>
              <p:nvPr/>
            </p:nvSpPr>
            <p:spPr>
              <a:xfrm>
                <a:off x="4962094" y="5125702"/>
                <a:ext cx="1588320" cy="8324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sSubSup>
                            <m:sSub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25B2485-8D9B-A820-EF21-90D9930AB6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2094" y="5125702"/>
                <a:ext cx="1588320" cy="83247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B171935-717A-4E24-ADDE-1841ED8F50B7}"/>
                  </a:ext>
                </a:extLst>
              </p:cNvPr>
              <p:cNvSpPr txBox="1"/>
              <p:nvPr/>
            </p:nvSpPr>
            <p:spPr>
              <a:xfrm>
                <a:off x="6957944" y="5046906"/>
                <a:ext cx="2612467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 is upstream pressure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dirty="0"/>
                  <a:t>  is vapour pressure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 is upstream velocity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dirty="0"/>
                  <a:t>   is fluid density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B171935-717A-4E24-ADDE-1841ED8F50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7944" y="5046906"/>
                <a:ext cx="2612467" cy="954107"/>
              </a:xfrm>
              <a:prstGeom prst="rect">
                <a:avLst/>
              </a:prstGeom>
              <a:blipFill>
                <a:blip r:embed="rId5"/>
                <a:stretch>
                  <a:fillRect t="-3846" b="-35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4DE5C17A-7448-7E07-E28D-109F988602C5}"/>
              </a:ext>
            </a:extLst>
          </p:cNvPr>
          <p:cNvSpPr txBox="1"/>
          <p:nvPr/>
        </p:nvSpPr>
        <p:spPr>
          <a:xfrm rot="21367134">
            <a:off x="7036676" y="2514716"/>
            <a:ext cx="1638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Cavity</a:t>
            </a: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16673E5A-86F0-F856-158D-7025FBD2E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3525" y="73357"/>
            <a:ext cx="11157151" cy="587590"/>
          </a:xfrm>
        </p:spPr>
        <p:txBody>
          <a:bodyPr/>
          <a:lstStyle/>
          <a:p>
            <a:r>
              <a:rPr lang="en-US" dirty="0"/>
              <a:t>Cavitating hydrofoil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CC20D74-C915-4115-A05F-61669BEEFDF7}"/>
                  </a:ext>
                </a:extLst>
              </p:cNvPr>
              <p:cNvSpPr txBox="1"/>
              <p:nvPr/>
            </p:nvSpPr>
            <p:spPr>
              <a:xfrm>
                <a:off x="2459255" y="3978366"/>
                <a:ext cx="727349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/>
                  <a:t>Lower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2800" dirty="0"/>
                  <a:t> → more cavitation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CC20D74-C915-4115-A05F-61669BEEFD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9255" y="3978366"/>
                <a:ext cx="7273490" cy="523220"/>
              </a:xfrm>
              <a:prstGeom prst="rect">
                <a:avLst/>
              </a:prstGeom>
              <a:blipFill>
                <a:blip r:embed="rId4"/>
                <a:stretch>
                  <a:fillRect t="-11765" b="-341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CDDA90FE-5D98-A292-E574-C30DAE87CF47}"/>
              </a:ext>
            </a:extLst>
          </p:cNvPr>
          <p:cNvSpPr txBox="1"/>
          <p:nvPr/>
        </p:nvSpPr>
        <p:spPr>
          <a:xfrm>
            <a:off x="2762871" y="5242230"/>
            <a:ext cx="2475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Cavitation number:</a:t>
            </a:r>
          </a:p>
        </p:txBody>
      </p:sp>
    </p:spTree>
    <p:extLst>
      <p:ext uri="{BB962C8B-B14F-4D97-AF65-F5344CB8AC3E}">
        <p14:creationId xmlns:p14="http://schemas.microsoft.com/office/powerpoint/2010/main" val="6679084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0">
        <p159:morph option="byObject"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A82AAAC-0637-4F3C-8654-2992E3ABE86B}"/>
              </a:ext>
            </a:extLst>
          </p:cNvPr>
          <p:cNvSpPr/>
          <p:nvPr/>
        </p:nvSpPr>
        <p:spPr>
          <a:xfrm>
            <a:off x="868680" y="1264920"/>
            <a:ext cx="10551996" cy="33223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52AFA12-FCDC-6238-3ECF-1FFE40D52BC4}"/>
              </a:ext>
            </a:extLst>
          </p:cNvPr>
          <p:cNvSpPr/>
          <p:nvPr/>
        </p:nvSpPr>
        <p:spPr>
          <a:xfrm flipV="1">
            <a:off x="3908393" y="2478259"/>
            <a:ext cx="6608445" cy="576961"/>
          </a:xfrm>
          <a:custGeom>
            <a:avLst/>
            <a:gdLst>
              <a:gd name="connsiteX0" fmla="*/ 4434840 w 4434840"/>
              <a:gd name="connsiteY0" fmla="*/ 160020 h 365760"/>
              <a:gd name="connsiteX1" fmla="*/ 3985260 w 4434840"/>
              <a:gd name="connsiteY1" fmla="*/ 297180 h 365760"/>
              <a:gd name="connsiteX2" fmla="*/ 2446020 w 4434840"/>
              <a:gd name="connsiteY2" fmla="*/ 365760 h 365760"/>
              <a:gd name="connsiteX3" fmla="*/ 883920 w 4434840"/>
              <a:gd name="connsiteY3" fmla="*/ 297180 h 365760"/>
              <a:gd name="connsiteX4" fmla="*/ 76200 w 4434840"/>
              <a:gd name="connsiteY4" fmla="*/ 198120 h 365760"/>
              <a:gd name="connsiteX5" fmla="*/ 0 w 4434840"/>
              <a:gd name="connsiteY5" fmla="*/ 99060 h 365760"/>
              <a:gd name="connsiteX6" fmla="*/ 30480 w 4434840"/>
              <a:gd name="connsiteY6" fmla="*/ 38100 h 365760"/>
              <a:gd name="connsiteX7" fmla="*/ 106680 w 4434840"/>
              <a:gd name="connsiteY7" fmla="*/ 0 h 365760"/>
              <a:gd name="connsiteX8" fmla="*/ 4351020 w 4434840"/>
              <a:gd name="connsiteY8" fmla="*/ 182880 h 365760"/>
              <a:gd name="connsiteX0" fmla="*/ 4434840 w 4434840"/>
              <a:gd name="connsiteY0" fmla="*/ 182245 h 387985"/>
              <a:gd name="connsiteX1" fmla="*/ 3985260 w 4434840"/>
              <a:gd name="connsiteY1" fmla="*/ 319405 h 387985"/>
              <a:gd name="connsiteX2" fmla="*/ 2446020 w 4434840"/>
              <a:gd name="connsiteY2" fmla="*/ 387985 h 387985"/>
              <a:gd name="connsiteX3" fmla="*/ 883920 w 4434840"/>
              <a:gd name="connsiteY3" fmla="*/ 319405 h 387985"/>
              <a:gd name="connsiteX4" fmla="*/ 76200 w 4434840"/>
              <a:gd name="connsiteY4" fmla="*/ 220345 h 387985"/>
              <a:gd name="connsiteX5" fmla="*/ 0 w 4434840"/>
              <a:gd name="connsiteY5" fmla="*/ 121285 h 387985"/>
              <a:gd name="connsiteX6" fmla="*/ 30480 w 4434840"/>
              <a:gd name="connsiteY6" fmla="*/ 60325 h 387985"/>
              <a:gd name="connsiteX7" fmla="*/ 113030 w 4434840"/>
              <a:gd name="connsiteY7" fmla="*/ 0 h 387985"/>
              <a:gd name="connsiteX8" fmla="*/ 4351020 w 4434840"/>
              <a:gd name="connsiteY8" fmla="*/ 205105 h 387985"/>
              <a:gd name="connsiteX0" fmla="*/ 4434840 w 4434840"/>
              <a:gd name="connsiteY0" fmla="*/ 182245 h 387985"/>
              <a:gd name="connsiteX1" fmla="*/ 3985260 w 4434840"/>
              <a:gd name="connsiteY1" fmla="*/ 319405 h 387985"/>
              <a:gd name="connsiteX2" fmla="*/ 2446020 w 4434840"/>
              <a:gd name="connsiteY2" fmla="*/ 387985 h 387985"/>
              <a:gd name="connsiteX3" fmla="*/ 883920 w 4434840"/>
              <a:gd name="connsiteY3" fmla="*/ 319405 h 387985"/>
              <a:gd name="connsiteX4" fmla="*/ 76200 w 4434840"/>
              <a:gd name="connsiteY4" fmla="*/ 220345 h 387985"/>
              <a:gd name="connsiteX5" fmla="*/ 0 w 4434840"/>
              <a:gd name="connsiteY5" fmla="*/ 121285 h 387985"/>
              <a:gd name="connsiteX6" fmla="*/ 30480 w 4434840"/>
              <a:gd name="connsiteY6" fmla="*/ 60325 h 387985"/>
              <a:gd name="connsiteX7" fmla="*/ 113030 w 4434840"/>
              <a:gd name="connsiteY7" fmla="*/ 0 h 387985"/>
              <a:gd name="connsiteX8" fmla="*/ 4351020 w 4434840"/>
              <a:gd name="connsiteY8" fmla="*/ 205105 h 387985"/>
              <a:gd name="connsiteX0" fmla="*/ 4434840 w 4434840"/>
              <a:gd name="connsiteY0" fmla="*/ 182245 h 387985"/>
              <a:gd name="connsiteX1" fmla="*/ 3985260 w 4434840"/>
              <a:gd name="connsiteY1" fmla="*/ 319405 h 387985"/>
              <a:gd name="connsiteX2" fmla="*/ 2446020 w 4434840"/>
              <a:gd name="connsiteY2" fmla="*/ 387985 h 387985"/>
              <a:gd name="connsiteX3" fmla="*/ 883920 w 4434840"/>
              <a:gd name="connsiteY3" fmla="*/ 319405 h 387985"/>
              <a:gd name="connsiteX4" fmla="*/ 76200 w 4434840"/>
              <a:gd name="connsiteY4" fmla="*/ 220345 h 387985"/>
              <a:gd name="connsiteX5" fmla="*/ 0 w 4434840"/>
              <a:gd name="connsiteY5" fmla="*/ 121285 h 387985"/>
              <a:gd name="connsiteX6" fmla="*/ 30480 w 4434840"/>
              <a:gd name="connsiteY6" fmla="*/ 60325 h 387985"/>
              <a:gd name="connsiteX7" fmla="*/ 113030 w 4434840"/>
              <a:gd name="connsiteY7" fmla="*/ 0 h 387985"/>
              <a:gd name="connsiteX8" fmla="*/ 4351020 w 4434840"/>
              <a:gd name="connsiteY8" fmla="*/ 205105 h 387985"/>
              <a:gd name="connsiteX0" fmla="*/ 4434840 w 4434840"/>
              <a:gd name="connsiteY0" fmla="*/ 182245 h 387985"/>
              <a:gd name="connsiteX1" fmla="*/ 3985260 w 4434840"/>
              <a:gd name="connsiteY1" fmla="*/ 319405 h 387985"/>
              <a:gd name="connsiteX2" fmla="*/ 2446020 w 4434840"/>
              <a:gd name="connsiteY2" fmla="*/ 387985 h 387985"/>
              <a:gd name="connsiteX3" fmla="*/ 883920 w 4434840"/>
              <a:gd name="connsiteY3" fmla="*/ 319405 h 387985"/>
              <a:gd name="connsiteX4" fmla="*/ 76200 w 4434840"/>
              <a:gd name="connsiteY4" fmla="*/ 220345 h 387985"/>
              <a:gd name="connsiteX5" fmla="*/ 0 w 4434840"/>
              <a:gd name="connsiteY5" fmla="*/ 121285 h 387985"/>
              <a:gd name="connsiteX6" fmla="*/ 30480 w 4434840"/>
              <a:gd name="connsiteY6" fmla="*/ 60325 h 387985"/>
              <a:gd name="connsiteX7" fmla="*/ 113030 w 4434840"/>
              <a:gd name="connsiteY7" fmla="*/ 0 h 387985"/>
              <a:gd name="connsiteX8" fmla="*/ 4351020 w 4434840"/>
              <a:gd name="connsiteY8" fmla="*/ 205105 h 387985"/>
              <a:gd name="connsiteX0" fmla="*/ 4434840 w 4434840"/>
              <a:gd name="connsiteY0" fmla="*/ 182245 h 387985"/>
              <a:gd name="connsiteX1" fmla="*/ 3985260 w 4434840"/>
              <a:gd name="connsiteY1" fmla="*/ 319405 h 387985"/>
              <a:gd name="connsiteX2" fmla="*/ 2446020 w 4434840"/>
              <a:gd name="connsiteY2" fmla="*/ 387985 h 387985"/>
              <a:gd name="connsiteX3" fmla="*/ 883920 w 4434840"/>
              <a:gd name="connsiteY3" fmla="*/ 319405 h 387985"/>
              <a:gd name="connsiteX4" fmla="*/ 76200 w 4434840"/>
              <a:gd name="connsiteY4" fmla="*/ 220345 h 387985"/>
              <a:gd name="connsiteX5" fmla="*/ 0 w 4434840"/>
              <a:gd name="connsiteY5" fmla="*/ 121285 h 387985"/>
              <a:gd name="connsiteX6" fmla="*/ 30480 w 4434840"/>
              <a:gd name="connsiteY6" fmla="*/ 60325 h 387985"/>
              <a:gd name="connsiteX7" fmla="*/ 113030 w 4434840"/>
              <a:gd name="connsiteY7" fmla="*/ 0 h 387985"/>
              <a:gd name="connsiteX8" fmla="*/ 4351020 w 4434840"/>
              <a:gd name="connsiteY8" fmla="*/ 205105 h 387985"/>
              <a:gd name="connsiteX0" fmla="*/ 4434840 w 4434840"/>
              <a:gd name="connsiteY0" fmla="*/ 182245 h 387985"/>
              <a:gd name="connsiteX1" fmla="*/ 3985260 w 4434840"/>
              <a:gd name="connsiteY1" fmla="*/ 319405 h 387985"/>
              <a:gd name="connsiteX2" fmla="*/ 2446020 w 4434840"/>
              <a:gd name="connsiteY2" fmla="*/ 387985 h 387985"/>
              <a:gd name="connsiteX3" fmla="*/ 883920 w 4434840"/>
              <a:gd name="connsiteY3" fmla="*/ 319405 h 387985"/>
              <a:gd name="connsiteX4" fmla="*/ 76200 w 4434840"/>
              <a:gd name="connsiteY4" fmla="*/ 220345 h 387985"/>
              <a:gd name="connsiteX5" fmla="*/ 0 w 4434840"/>
              <a:gd name="connsiteY5" fmla="*/ 121285 h 387985"/>
              <a:gd name="connsiteX6" fmla="*/ 30480 w 4434840"/>
              <a:gd name="connsiteY6" fmla="*/ 60325 h 387985"/>
              <a:gd name="connsiteX7" fmla="*/ 113030 w 4434840"/>
              <a:gd name="connsiteY7" fmla="*/ 0 h 387985"/>
              <a:gd name="connsiteX8" fmla="*/ 4351020 w 4434840"/>
              <a:gd name="connsiteY8" fmla="*/ 205105 h 387985"/>
              <a:gd name="connsiteX0" fmla="*/ 4434840 w 4434840"/>
              <a:gd name="connsiteY0" fmla="*/ 182245 h 387985"/>
              <a:gd name="connsiteX1" fmla="*/ 3985260 w 4434840"/>
              <a:gd name="connsiteY1" fmla="*/ 319405 h 387985"/>
              <a:gd name="connsiteX2" fmla="*/ 2446020 w 4434840"/>
              <a:gd name="connsiteY2" fmla="*/ 387985 h 387985"/>
              <a:gd name="connsiteX3" fmla="*/ 883920 w 4434840"/>
              <a:gd name="connsiteY3" fmla="*/ 319405 h 387985"/>
              <a:gd name="connsiteX4" fmla="*/ 76200 w 4434840"/>
              <a:gd name="connsiteY4" fmla="*/ 220345 h 387985"/>
              <a:gd name="connsiteX5" fmla="*/ 0 w 4434840"/>
              <a:gd name="connsiteY5" fmla="*/ 121285 h 387985"/>
              <a:gd name="connsiteX6" fmla="*/ 30480 w 4434840"/>
              <a:gd name="connsiteY6" fmla="*/ 60325 h 387985"/>
              <a:gd name="connsiteX7" fmla="*/ 113030 w 4434840"/>
              <a:gd name="connsiteY7" fmla="*/ 0 h 387985"/>
              <a:gd name="connsiteX8" fmla="*/ 4351020 w 4434840"/>
              <a:gd name="connsiteY8" fmla="*/ 205105 h 387985"/>
              <a:gd name="connsiteX0" fmla="*/ 4434840 w 4434840"/>
              <a:gd name="connsiteY0" fmla="*/ 182245 h 387985"/>
              <a:gd name="connsiteX1" fmla="*/ 3985260 w 4434840"/>
              <a:gd name="connsiteY1" fmla="*/ 319405 h 387985"/>
              <a:gd name="connsiteX2" fmla="*/ 2446020 w 4434840"/>
              <a:gd name="connsiteY2" fmla="*/ 387985 h 387985"/>
              <a:gd name="connsiteX3" fmla="*/ 883920 w 4434840"/>
              <a:gd name="connsiteY3" fmla="*/ 319405 h 387985"/>
              <a:gd name="connsiteX4" fmla="*/ 76200 w 4434840"/>
              <a:gd name="connsiteY4" fmla="*/ 220345 h 387985"/>
              <a:gd name="connsiteX5" fmla="*/ 0 w 4434840"/>
              <a:gd name="connsiteY5" fmla="*/ 121285 h 387985"/>
              <a:gd name="connsiteX6" fmla="*/ 30480 w 4434840"/>
              <a:gd name="connsiteY6" fmla="*/ 60325 h 387985"/>
              <a:gd name="connsiteX7" fmla="*/ 113030 w 4434840"/>
              <a:gd name="connsiteY7" fmla="*/ 0 h 387985"/>
              <a:gd name="connsiteX8" fmla="*/ 4351020 w 4434840"/>
              <a:gd name="connsiteY8" fmla="*/ 205105 h 387985"/>
              <a:gd name="connsiteX0" fmla="*/ 4434840 w 4434840"/>
              <a:gd name="connsiteY0" fmla="*/ 182245 h 387985"/>
              <a:gd name="connsiteX1" fmla="*/ 3985260 w 4434840"/>
              <a:gd name="connsiteY1" fmla="*/ 319405 h 387985"/>
              <a:gd name="connsiteX2" fmla="*/ 2446020 w 4434840"/>
              <a:gd name="connsiteY2" fmla="*/ 387985 h 387985"/>
              <a:gd name="connsiteX3" fmla="*/ 883920 w 4434840"/>
              <a:gd name="connsiteY3" fmla="*/ 319405 h 387985"/>
              <a:gd name="connsiteX4" fmla="*/ 76200 w 4434840"/>
              <a:gd name="connsiteY4" fmla="*/ 220345 h 387985"/>
              <a:gd name="connsiteX5" fmla="*/ 0 w 4434840"/>
              <a:gd name="connsiteY5" fmla="*/ 121285 h 387985"/>
              <a:gd name="connsiteX6" fmla="*/ 30480 w 4434840"/>
              <a:gd name="connsiteY6" fmla="*/ 60325 h 387985"/>
              <a:gd name="connsiteX7" fmla="*/ 113030 w 4434840"/>
              <a:gd name="connsiteY7" fmla="*/ 0 h 387985"/>
              <a:gd name="connsiteX8" fmla="*/ 4351020 w 4434840"/>
              <a:gd name="connsiteY8" fmla="*/ 205105 h 387985"/>
              <a:gd name="connsiteX0" fmla="*/ 4434840 w 4434840"/>
              <a:gd name="connsiteY0" fmla="*/ 182245 h 387985"/>
              <a:gd name="connsiteX1" fmla="*/ 3985260 w 4434840"/>
              <a:gd name="connsiteY1" fmla="*/ 319405 h 387985"/>
              <a:gd name="connsiteX2" fmla="*/ 2446020 w 4434840"/>
              <a:gd name="connsiteY2" fmla="*/ 387985 h 387985"/>
              <a:gd name="connsiteX3" fmla="*/ 883920 w 4434840"/>
              <a:gd name="connsiteY3" fmla="*/ 319405 h 387985"/>
              <a:gd name="connsiteX4" fmla="*/ 76200 w 4434840"/>
              <a:gd name="connsiteY4" fmla="*/ 220345 h 387985"/>
              <a:gd name="connsiteX5" fmla="*/ 0 w 4434840"/>
              <a:gd name="connsiteY5" fmla="*/ 121285 h 387985"/>
              <a:gd name="connsiteX6" fmla="*/ 30480 w 4434840"/>
              <a:gd name="connsiteY6" fmla="*/ 60325 h 387985"/>
              <a:gd name="connsiteX7" fmla="*/ 113030 w 4434840"/>
              <a:gd name="connsiteY7" fmla="*/ 0 h 387985"/>
              <a:gd name="connsiteX8" fmla="*/ 4351020 w 4434840"/>
              <a:gd name="connsiteY8" fmla="*/ 205105 h 387985"/>
              <a:gd name="connsiteX0" fmla="*/ 4434840 w 4434840"/>
              <a:gd name="connsiteY0" fmla="*/ 182245 h 387985"/>
              <a:gd name="connsiteX1" fmla="*/ 3985260 w 4434840"/>
              <a:gd name="connsiteY1" fmla="*/ 319405 h 387985"/>
              <a:gd name="connsiteX2" fmla="*/ 2446020 w 4434840"/>
              <a:gd name="connsiteY2" fmla="*/ 387985 h 387985"/>
              <a:gd name="connsiteX3" fmla="*/ 883920 w 4434840"/>
              <a:gd name="connsiteY3" fmla="*/ 319405 h 387985"/>
              <a:gd name="connsiteX4" fmla="*/ 76200 w 4434840"/>
              <a:gd name="connsiteY4" fmla="*/ 220345 h 387985"/>
              <a:gd name="connsiteX5" fmla="*/ 0 w 4434840"/>
              <a:gd name="connsiteY5" fmla="*/ 121285 h 387985"/>
              <a:gd name="connsiteX6" fmla="*/ 30480 w 4434840"/>
              <a:gd name="connsiteY6" fmla="*/ 60325 h 387985"/>
              <a:gd name="connsiteX7" fmla="*/ 113030 w 4434840"/>
              <a:gd name="connsiteY7" fmla="*/ 0 h 387985"/>
              <a:gd name="connsiteX8" fmla="*/ 4351020 w 4434840"/>
              <a:gd name="connsiteY8" fmla="*/ 205105 h 387985"/>
              <a:gd name="connsiteX0" fmla="*/ 4444365 w 4444365"/>
              <a:gd name="connsiteY0" fmla="*/ 182245 h 387985"/>
              <a:gd name="connsiteX1" fmla="*/ 3994785 w 4444365"/>
              <a:gd name="connsiteY1" fmla="*/ 319405 h 387985"/>
              <a:gd name="connsiteX2" fmla="*/ 2455545 w 4444365"/>
              <a:gd name="connsiteY2" fmla="*/ 387985 h 387985"/>
              <a:gd name="connsiteX3" fmla="*/ 893445 w 4444365"/>
              <a:gd name="connsiteY3" fmla="*/ 319405 h 387985"/>
              <a:gd name="connsiteX4" fmla="*/ 85725 w 4444365"/>
              <a:gd name="connsiteY4" fmla="*/ 220345 h 387985"/>
              <a:gd name="connsiteX5" fmla="*/ 0 w 4444365"/>
              <a:gd name="connsiteY5" fmla="*/ 102235 h 387985"/>
              <a:gd name="connsiteX6" fmla="*/ 40005 w 4444365"/>
              <a:gd name="connsiteY6" fmla="*/ 60325 h 387985"/>
              <a:gd name="connsiteX7" fmla="*/ 122555 w 4444365"/>
              <a:gd name="connsiteY7" fmla="*/ 0 h 387985"/>
              <a:gd name="connsiteX8" fmla="*/ 4360545 w 4444365"/>
              <a:gd name="connsiteY8" fmla="*/ 205105 h 387985"/>
              <a:gd name="connsiteX0" fmla="*/ 4444365 w 4444365"/>
              <a:gd name="connsiteY0" fmla="*/ 182245 h 387985"/>
              <a:gd name="connsiteX1" fmla="*/ 3994785 w 4444365"/>
              <a:gd name="connsiteY1" fmla="*/ 319405 h 387985"/>
              <a:gd name="connsiteX2" fmla="*/ 2455545 w 4444365"/>
              <a:gd name="connsiteY2" fmla="*/ 387985 h 387985"/>
              <a:gd name="connsiteX3" fmla="*/ 893445 w 4444365"/>
              <a:gd name="connsiteY3" fmla="*/ 319405 h 387985"/>
              <a:gd name="connsiteX4" fmla="*/ 85725 w 4444365"/>
              <a:gd name="connsiteY4" fmla="*/ 220345 h 387985"/>
              <a:gd name="connsiteX5" fmla="*/ 0 w 4444365"/>
              <a:gd name="connsiteY5" fmla="*/ 102235 h 387985"/>
              <a:gd name="connsiteX6" fmla="*/ 20955 w 4444365"/>
              <a:gd name="connsiteY6" fmla="*/ 53975 h 387985"/>
              <a:gd name="connsiteX7" fmla="*/ 122555 w 4444365"/>
              <a:gd name="connsiteY7" fmla="*/ 0 h 387985"/>
              <a:gd name="connsiteX8" fmla="*/ 4360545 w 4444365"/>
              <a:gd name="connsiteY8" fmla="*/ 205105 h 387985"/>
              <a:gd name="connsiteX0" fmla="*/ 4444365 w 4444365"/>
              <a:gd name="connsiteY0" fmla="*/ 182245 h 387985"/>
              <a:gd name="connsiteX1" fmla="*/ 3994785 w 4444365"/>
              <a:gd name="connsiteY1" fmla="*/ 319405 h 387985"/>
              <a:gd name="connsiteX2" fmla="*/ 2455545 w 4444365"/>
              <a:gd name="connsiteY2" fmla="*/ 387985 h 387985"/>
              <a:gd name="connsiteX3" fmla="*/ 893445 w 4444365"/>
              <a:gd name="connsiteY3" fmla="*/ 319405 h 387985"/>
              <a:gd name="connsiteX4" fmla="*/ 85725 w 4444365"/>
              <a:gd name="connsiteY4" fmla="*/ 220345 h 387985"/>
              <a:gd name="connsiteX5" fmla="*/ 0 w 4444365"/>
              <a:gd name="connsiteY5" fmla="*/ 102235 h 387985"/>
              <a:gd name="connsiteX6" fmla="*/ 20955 w 4444365"/>
              <a:gd name="connsiteY6" fmla="*/ 53975 h 387985"/>
              <a:gd name="connsiteX7" fmla="*/ 122555 w 4444365"/>
              <a:gd name="connsiteY7" fmla="*/ 0 h 387985"/>
              <a:gd name="connsiteX8" fmla="*/ 4360545 w 4444365"/>
              <a:gd name="connsiteY8" fmla="*/ 205105 h 387985"/>
              <a:gd name="connsiteX0" fmla="*/ 4444365 w 4444365"/>
              <a:gd name="connsiteY0" fmla="*/ 182245 h 387985"/>
              <a:gd name="connsiteX1" fmla="*/ 3994785 w 4444365"/>
              <a:gd name="connsiteY1" fmla="*/ 319405 h 387985"/>
              <a:gd name="connsiteX2" fmla="*/ 2455545 w 4444365"/>
              <a:gd name="connsiteY2" fmla="*/ 387985 h 387985"/>
              <a:gd name="connsiteX3" fmla="*/ 893445 w 4444365"/>
              <a:gd name="connsiteY3" fmla="*/ 319405 h 387985"/>
              <a:gd name="connsiteX4" fmla="*/ 85725 w 4444365"/>
              <a:gd name="connsiteY4" fmla="*/ 220345 h 387985"/>
              <a:gd name="connsiteX5" fmla="*/ 0 w 4444365"/>
              <a:gd name="connsiteY5" fmla="*/ 102235 h 387985"/>
              <a:gd name="connsiteX6" fmla="*/ 20955 w 4444365"/>
              <a:gd name="connsiteY6" fmla="*/ 53975 h 387985"/>
              <a:gd name="connsiteX7" fmla="*/ 122555 w 4444365"/>
              <a:gd name="connsiteY7" fmla="*/ 0 h 387985"/>
              <a:gd name="connsiteX8" fmla="*/ 4360545 w 4444365"/>
              <a:gd name="connsiteY8" fmla="*/ 205105 h 387985"/>
              <a:gd name="connsiteX0" fmla="*/ 4444365 w 4444365"/>
              <a:gd name="connsiteY0" fmla="*/ 182245 h 387985"/>
              <a:gd name="connsiteX1" fmla="*/ 3994785 w 4444365"/>
              <a:gd name="connsiteY1" fmla="*/ 319405 h 387985"/>
              <a:gd name="connsiteX2" fmla="*/ 2455545 w 4444365"/>
              <a:gd name="connsiteY2" fmla="*/ 387985 h 387985"/>
              <a:gd name="connsiteX3" fmla="*/ 893445 w 4444365"/>
              <a:gd name="connsiteY3" fmla="*/ 319405 h 387985"/>
              <a:gd name="connsiteX4" fmla="*/ 85725 w 4444365"/>
              <a:gd name="connsiteY4" fmla="*/ 220345 h 387985"/>
              <a:gd name="connsiteX5" fmla="*/ 0 w 4444365"/>
              <a:gd name="connsiteY5" fmla="*/ 102235 h 387985"/>
              <a:gd name="connsiteX6" fmla="*/ 20955 w 4444365"/>
              <a:gd name="connsiteY6" fmla="*/ 53975 h 387985"/>
              <a:gd name="connsiteX7" fmla="*/ 122555 w 4444365"/>
              <a:gd name="connsiteY7" fmla="*/ 0 h 387985"/>
              <a:gd name="connsiteX8" fmla="*/ 4328795 w 4444365"/>
              <a:gd name="connsiteY8" fmla="*/ 179705 h 387985"/>
              <a:gd name="connsiteX0" fmla="*/ 6511012 w 6511012"/>
              <a:gd name="connsiteY0" fmla="*/ 322453 h 528193"/>
              <a:gd name="connsiteX1" fmla="*/ 6061432 w 6511012"/>
              <a:gd name="connsiteY1" fmla="*/ 459613 h 528193"/>
              <a:gd name="connsiteX2" fmla="*/ 4522192 w 6511012"/>
              <a:gd name="connsiteY2" fmla="*/ 528193 h 528193"/>
              <a:gd name="connsiteX3" fmla="*/ 2960092 w 6511012"/>
              <a:gd name="connsiteY3" fmla="*/ 459613 h 528193"/>
              <a:gd name="connsiteX4" fmla="*/ 2152372 w 6511012"/>
              <a:gd name="connsiteY4" fmla="*/ 360553 h 528193"/>
              <a:gd name="connsiteX5" fmla="*/ 2066647 w 6511012"/>
              <a:gd name="connsiteY5" fmla="*/ 242443 h 528193"/>
              <a:gd name="connsiteX6" fmla="*/ 2087602 w 6511012"/>
              <a:gd name="connsiteY6" fmla="*/ 194183 h 528193"/>
              <a:gd name="connsiteX7" fmla="*/ 738 w 6511012"/>
              <a:gd name="connsiteY7" fmla="*/ 0 h 528193"/>
              <a:gd name="connsiteX8" fmla="*/ 6395442 w 6511012"/>
              <a:gd name="connsiteY8" fmla="*/ 319913 h 528193"/>
              <a:gd name="connsiteX0" fmla="*/ 6575298 w 6575298"/>
              <a:gd name="connsiteY0" fmla="*/ 322453 h 528193"/>
              <a:gd name="connsiteX1" fmla="*/ 6125718 w 6575298"/>
              <a:gd name="connsiteY1" fmla="*/ 459613 h 528193"/>
              <a:gd name="connsiteX2" fmla="*/ 4586478 w 6575298"/>
              <a:gd name="connsiteY2" fmla="*/ 528193 h 528193"/>
              <a:gd name="connsiteX3" fmla="*/ 3024378 w 6575298"/>
              <a:gd name="connsiteY3" fmla="*/ 459613 h 528193"/>
              <a:gd name="connsiteX4" fmla="*/ 2216658 w 6575298"/>
              <a:gd name="connsiteY4" fmla="*/ 360553 h 528193"/>
              <a:gd name="connsiteX5" fmla="*/ 2130933 w 6575298"/>
              <a:gd name="connsiteY5" fmla="*/ 242443 h 528193"/>
              <a:gd name="connsiteX6" fmla="*/ 0 w 6575298"/>
              <a:gd name="connsiteY6" fmla="*/ 78359 h 528193"/>
              <a:gd name="connsiteX7" fmla="*/ 65024 w 6575298"/>
              <a:gd name="connsiteY7" fmla="*/ 0 h 528193"/>
              <a:gd name="connsiteX8" fmla="*/ 6459728 w 6575298"/>
              <a:gd name="connsiteY8" fmla="*/ 319913 h 528193"/>
              <a:gd name="connsiteX0" fmla="*/ 6608445 w 6608445"/>
              <a:gd name="connsiteY0" fmla="*/ 322453 h 528193"/>
              <a:gd name="connsiteX1" fmla="*/ 6158865 w 6608445"/>
              <a:gd name="connsiteY1" fmla="*/ 459613 h 528193"/>
              <a:gd name="connsiteX2" fmla="*/ 4619625 w 6608445"/>
              <a:gd name="connsiteY2" fmla="*/ 528193 h 528193"/>
              <a:gd name="connsiteX3" fmla="*/ 3057525 w 6608445"/>
              <a:gd name="connsiteY3" fmla="*/ 459613 h 528193"/>
              <a:gd name="connsiteX4" fmla="*/ 2249805 w 6608445"/>
              <a:gd name="connsiteY4" fmla="*/ 360553 h 528193"/>
              <a:gd name="connsiteX5" fmla="*/ 0 w 6608445"/>
              <a:gd name="connsiteY5" fmla="*/ 181483 h 528193"/>
              <a:gd name="connsiteX6" fmla="*/ 33147 w 6608445"/>
              <a:gd name="connsiteY6" fmla="*/ 78359 h 528193"/>
              <a:gd name="connsiteX7" fmla="*/ 98171 w 6608445"/>
              <a:gd name="connsiteY7" fmla="*/ 0 h 528193"/>
              <a:gd name="connsiteX8" fmla="*/ 6492875 w 6608445"/>
              <a:gd name="connsiteY8" fmla="*/ 319913 h 528193"/>
              <a:gd name="connsiteX0" fmla="*/ 6608445 w 6608445"/>
              <a:gd name="connsiteY0" fmla="*/ 322453 h 528193"/>
              <a:gd name="connsiteX1" fmla="*/ 6158865 w 6608445"/>
              <a:gd name="connsiteY1" fmla="*/ 459613 h 528193"/>
              <a:gd name="connsiteX2" fmla="*/ 4619625 w 6608445"/>
              <a:gd name="connsiteY2" fmla="*/ 528193 h 528193"/>
              <a:gd name="connsiteX3" fmla="*/ 3057525 w 6608445"/>
              <a:gd name="connsiteY3" fmla="*/ 459613 h 528193"/>
              <a:gd name="connsiteX4" fmla="*/ 1042797 w 6608445"/>
              <a:gd name="connsiteY4" fmla="*/ 366649 h 528193"/>
              <a:gd name="connsiteX5" fmla="*/ 0 w 6608445"/>
              <a:gd name="connsiteY5" fmla="*/ 181483 h 528193"/>
              <a:gd name="connsiteX6" fmla="*/ 33147 w 6608445"/>
              <a:gd name="connsiteY6" fmla="*/ 78359 h 528193"/>
              <a:gd name="connsiteX7" fmla="*/ 98171 w 6608445"/>
              <a:gd name="connsiteY7" fmla="*/ 0 h 528193"/>
              <a:gd name="connsiteX8" fmla="*/ 6492875 w 6608445"/>
              <a:gd name="connsiteY8" fmla="*/ 319913 h 528193"/>
              <a:gd name="connsiteX0" fmla="*/ 6608445 w 6608445"/>
              <a:gd name="connsiteY0" fmla="*/ 322453 h 528193"/>
              <a:gd name="connsiteX1" fmla="*/ 6158865 w 6608445"/>
              <a:gd name="connsiteY1" fmla="*/ 459613 h 528193"/>
              <a:gd name="connsiteX2" fmla="*/ 4619625 w 6608445"/>
              <a:gd name="connsiteY2" fmla="*/ 528193 h 528193"/>
              <a:gd name="connsiteX3" fmla="*/ 3057525 w 6608445"/>
              <a:gd name="connsiteY3" fmla="*/ 459613 h 528193"/>
              <a:gd name="connsiteX4" fmla="*/ 1042797 w 6608445"/>
              <a:gd name="connsiteY4" fmla="*/ 366649 h 528193"/>
              <a:gd name="connsiteX5" fmla="*/ 0 w 6608445"/>
              <a:gd name="connsiteY5" fmla="*/ 181483 h 528193"/>
              <a:gd name="connsiteX6" fmla="*/ 33147 w 6608445"/>
              <a:gd name="connsiteY6" fmla="*/ 78359 h 528193"/>
              <a:gd name="connsiteX7" fmla="*/ 98171 w 6608445"/>
              <a:gd name="connsiteY7" fmla="*/ 0 h 528193"/>
              <a:gd name="connsiteX8" fmla="*/ 6492875 w 6608445"/>
              <a:gd name="connsiteY8" fmla="*/ 319913 h 528193"/>
              <a:gd name="connsiteX0" fmla="*/ 6608445 w 6608445"/>
              <a:gd name="connsiteY0" fmla="*/ 322453 h 528193"/>
              <a:gd name="connsiteX1" fmla="*/ 6158865 w 6608445"/>
              <a:gd name="connsiteY1" fmla="*/ 459613 h 528193"/>
              <a:gd name="connsiteX2" fmla="*/ 4619625 w 6608445"/>
              <a:gd name="connsiteY2" fmla="*/ 528193 h 528193"/>
              <a:gd name="connsiteX3" fmla="*/ 3057525 w 6608445"/>
              <a:gd name="connsiteY3" fmla="*/ 459613 h 528193"/>
              <a:gd name="connsiteX4" fmla="*/ 347853 w 6608445"/>
              <a:gd name="connsiteY4" fmla="*/ 330073 h 528193"/>
              <a:gd name="connsiteX5" fmla="*/ 0 w 6608445"/>
              <a:gd name="connsiteY5" fmla="*/ 181483 h 528193"/>
              <a:gd name="connsiteX6" fmla="*/ 33147 w 6608445"/>
              <a:gd name="connsiteY6" fmla="*/ 78359 h 528193"/>
              <a:gd name="connsiteX7" fmla="*/ 98171 w 6608445"/>
              <a:gd name="connsiteY7" fmla="*/ 0 h 528193"/>
              <a:gd name="connsiteX8" fmla="*/ 6492875 w 6608445"/>
              <a:gd name="connsiteY8" fmla="*/ 319913 h 528193"/>
              <a:gd name="connsiteX0" fmla="*/ 6608445 w 6608445"/>
              <a:gd name="connsiteY0" fmla="*/ 322453 h 528193"/>
              <a:gd name="connsiteX1" fmla="*/ 6158865 w 6608445"/>
              <a:gd name="connsiteY1" fmla="*/ 459613 h 528193"/>
              <a:gd name="connsiteX2" fmla="*/ 4619625 w 6608445"/>
              <a:gd name="connsiteY2" fmla="*/ 528193 h 528193"/>
              <a:gd name="connsiteX3" fmla="*/ 3057525 w 6608445"/>
              <a:gd name="connsiteY3" fmla="*/ 459613 h 528193"/>
              <a:gd name="connsiteX4" fmla="*/ 347853 w 6608445"/>
              <a:gd name="connsiteY4" fmla="*/ 330073 h 528193"/>
              <a:gd name="connsiteX5" fmla="*/ 0 w 6608445"/>
              <a:gd name="connsiteY5" fmla="*/ 181483 h 528193"/>
              <a:gd name="connsiteX6" fmla="*/ 33147 w 6608445"/>
              <a:gd name="connsiteY6" fmla="*/ 78359 h 528193"/>
              <a:gd name="connsiteX7" fmla="*/ 98171 w 6608445"/>
              <a:gd name="connsiteY7" fmla="*/ 0 h 528193"/>
              <a:gd name="connsiteX8" fmla="*/ 6492875 w 6608445"/>
              <a:gd name="connsiteY8" fmla="*/ 319913 h 528193"/>
              <a:gd name="connsiteX0" fmla="*/ 6608445 w 6608445"/>
              <a:gd name="connsiteY0" fmla="*/ 322453 h 528193"/>
              <a:gd name="connsiteX1" fmla="*/ 6158865 w 6608445"/>
              <a:gd name="connsiteY1" fmla="*/ 459613 h 528193"/>
              <a:gd name="connsiteX2" fmla="*/ 4619625 w 6608445"/>
              <a:gd name="connsiteY2" fmla="*/ 528193 h 528193"/>
              <a:gd name="connsiteX3" fmla="*/ 3057525 w 6608445"/>
              <a:gd name="connsiteY3" fmla="*/ 459613 h 528193"/>
              <a:gd name="connsiteX4" fmla="*/ 274701 w 6608445"/>
              <a:gd name="connsiteY4" fmla="*/ 391033 h 528193"/>
              <a:gd name="connsiteX5" fmla="*/ 0 w 6608445"/>
              <a:gd name="connsiteY5" fmla="*/ 181483 h 528193"/>
              <a:gd name="connsiteX6" fmla="*/ 33147 w 6608445"/>
              <a:gd name="connsiteY6" fmla="*/ 78359 h 528193"/>
              <a:gd name="connsiteX7" fmla="*/ 98171 w 6608445"/>
              <a:gd name="connsiteY7" fmla="*/ 0 h 528193"/>
              <a:gd name="connsiteX8" fmla="*/ 6492875 w 6608445"/>
              <a:gd name="connsiteY8" fmla="*/ 319913 h 528193"/>
              <a:gd name="connsiteX0" fmla="*/ 6608445 w 6608445"/>
              <a:gd name="connsiteY0" fmla="*/ 322453 h 553145"/>
              <a:gd name="connsiteX1" fmla="*/ 6158865 w 6608445"/>
              <a:gd name="connsiteY1" fmla="*/ 459613 h 553145"/>
              <a:gd name="connsiteX2" fmla="*/ 4619625 w 6608445"/>
              <a:gd name="connsiteY2" fmla="*/ 528193 h 553145"/>
              <a:gd name="connsiteX3" fmla="*/ 1935861 w 6608445"/>
              <a:gd name="connsiteY3" fmla="*/ 532765 h 553145"/>
              <a:gd name="connsiteX4" fmla="*/ 274701 w 6608445"/>
              <a:gd name="connsiteY4" fmla="*/ 391033 h 553145"/>
              <a:gd name="connsiteX5" fmla="*/ 0 w 6608445"/>
              <a:gd name="connsiteY5" fmla="*/ 181483 h 553145"/>
              <a:gd name="connsiteX6" fmla="*/ 33147 w 6608445"/>
              <a:gd name="connsiteY6" fmla="*/ 78359 h 553145"/>
              <a:gd name="connsiteX7" fmla="*/ 98171 w 6608445"/>
              <a:gd name="connsiteY7" fmla="*/ 0 h 553145"/>
              <a:gd name="connsiteX8" fmla="*/ 6492875 w 6608445"/>
              <a:gd name="connsiteY8" fmla="*/ 319913 h 553145"/>
              <a:gd name="connsiteX0" fmla="*/ 6608445 w 6608445"/>
              <a:gd name="connsiteY0" fmla="*/ 322453 h 545143"/>
              <a:gd name="connsiteX1" fmla="*/ 6158865 w 6608445"/>
              <a:gd name="connsiteY1" fmla="*/ 459613 h 545143"/>
              <a:gd name="connsiteX2" fmla="*/ 4619625 w 6608445"/>
              <a:gd name="connsiteY2" fmla="*/ 528193 h 545143"/>
              <a:gd name="connsiteX3" fmla="*/ 1935861 w 6608445"/>
              <a:gd name="connsiteY3" fmla="*/ 532765 h 545143"/>
              <a:gd name="connsiteX4" fmla="*/ 274701 w 6608445"/>
              <a:gd name="connsiteY4" fmla="*/ 391033 h 545143"/>
              <a:gd name="connsiteX5" fmla="*/ 0 w 6608445"/>
              <a:gd name="connsiteY5" fmla="*/ 181483 h 545143"/>
              <a:gd name="connsiteX6" fmla="*/ 33147 w 6608445"/>
              <a:gd name="connsiteY6" fmla="*/ 78359 h 545143"/>
              <a:gd name="connsiteX7" fmla="*/ 98171 w 6608445"/>
              <a:gd name="connsiteY7" fmla="*/ 0 h 545143"/>
              <a:gd name="connsiteX8" fmla="*/ 6492875 w 6608445"/>
              <a:gd name="connsiteY8" fmla="*/ 319913 h 545143"/>
              <a:gd name="connsiteX0" fmla="*/ 6608445 w 6608445"/>
              <a:gd name="connsiteY0" fmla="*/ 322453 h 545143"/>
              <a:gd name="connsiteX1" fmla="*/ 6158865 w 6608445"/>
              <a:gd name="connsiteY1" fmla="*/ 459613 h 545143"/>
              <a:gd name="connsiteX2" fmla="*/ 4619625 w 6608445"/>
              <a:gd name="connsiteY2" fmla="*/ 528193 h 545143"/>
              <a:gd name="connsiteX3" fmla="*/ 1935861 w 6608445"/>
              <a:gd name="connsiteY3" fmla="*/ 532765 h 545143"/>
              <a:gd name="connsiteX4" fmla="*/ 274701 w 6608445"/>
              <a:gd name="connsiteY4" fmla="*/ 391033 h 545143"/>
              <a:gd name="connsiteX5" fmla="*/ 0 w 6608445"/>
              <a:gd name="connsiteY5" fmla="*/ 181483 h 545143"/>
              <a:gd name="connsiteX6" fmla="*/ 33147 w 6608445"/>
              <a:gd name="connsiteY6" fmla="*/ 78359 h 545143"/>
              <a:gd name="connsiteX7" fmla="*/ 98171 w 6608445"/>
              <a:gd name="connsiteY7" fmla="*/ 0 h 545143"/>
              <a:gd name="connsiteX8" fmla="*/ 6492875 w 6608445"/>
              <a:gd name="connsiteY8" fmla="*/ 319913 h 545143"/>
              <a:gd name="connsiteX0" fmla="*/ 6608445 w 6608445"/>
              <a:gd name="connsiteY0" fmla="*/ 322453 h 576961"/>
              <a:gd name="connsiteX1" fmla="*/ 6158865 w 6608445"/>
              <a:gd name="connsiteY1" fmla="*/ 459613 h 576961"/>
              <a:gd name="connsiteX2" fmla="*/ 4052697 w 6608445"/>
              <a:gd name="connsiteY2" fmla="*/ 576961 h 576961"/>
              <a:gd name="connsiteX3" fmla="*/ 1935861 w 6608445"/>
              <a:gd name="connsiteY3" fmla="*/ 532765 h 576961"/>
              <a:gd name="connsiteX4" fmla="*/ 274701 w 6608445"/>
              <a:gd name="connsiteY4" fmla="*/ 391033 h 576961"/>
              <a:gd name="connsiteX5" fmla="*/ 0 w 6608445"/>
              <a:gd name="connsiteY5" fmla="*/ 181483 h 576961"/>
              <a:gd name="connsiteX6" fmla="*/ 33147 w 6608445"/>
              <a:gd name="connsiteY6" fmla="*/ 78359 h 576961"/>
              <a:gd name="connsiteX7" fmla="*/ 98171 w 6608445"/>
              <a:gd name="connsiteY7" fmla="*/ 0 h 576961"/>
              <a:gd name="connsiteX8" fmla="*/ 6492875 w 6608445"/>
              <a:gd name="connsiteY8" fmla="*/ 319913 h 576961"/>
              <a:gd name="connsiteX0" fmla="*/ 6608445 w 6608445"/>
              <a:gd name="connsiteY0" fmla="*/ 322453 h 576961"/>
              <a:gd name="connsiteX1" fmla="*/ 5823585 w 6608445"/>
              <a:gd name="connsiteY1" fmla="*/ 502285 h 576961"/>
              <a:gd name="connsiteX2" fmla="*/ 4052697 w 6608445"/>
              <a:gd name="connsiteY2" fmla="*/ 576961 h 576961"/>
              <a:gd name="connsiteX3" fmla="*/ 1935861 w 6608445"/>
              <a:gd name="connsiteY3" fmla="*/ 532765 h 576961"/>
              <a:gd name="connsiteX4" fmla="*/ 274701 w 6608445"/>
              <a:gd name="connsiteY4" fmla="*/ 391033 h 576961"/>
              <a:gd name="connsiteX5" fmla="*/ 0 w 6608445"/>
              <a:gd name="connsiteY5" fmla="*/ 181483 h 576961"/>
              <a:gd name="connsiteX6" fmla="*/ 33147 w 6608445"/>
              <a:gd name="connsiteY6" fmla="*/ 78359 h 576961"/>
              <a:gd name="connsiteX7" fmla="*/ 98171 w 6608445"/>
              <a:gd name="connsiteY7" fmla="*/ 0 h 576961"/>
              <a:gd name="connsiteX8" fmla="*/ 6492875 w 6608445"/>
              <a:gd name="connsiteY8" fmla="*/ 319913 h 576961"/>
              <a:gd name="connsiteX0" fmla="*/ 6608445 w 6608445"/>
              <a:gd name="connsiteY0" fmla="*/ 322453 h 576961"/>
              <a:gd name="connsiteX1" fmla="*/ 5823585 w 6608445"/>
              <a:gd name="connsiteY1" fmla="*/ 502285 h 576961"/>
              <a:gd name="connsiteX2" fmla="*/ 4052697 w 6608445"/>
              <a:gd name="connsiteY2" fmla="*/ 576961 h 576961"/>
              <a:gd name="connsiteX3" fmla="*/ 1935861 w 6608445"/>
              <a:gd name="connsiteY3" fmla="*/ 532765 h 576961"/>
              <a:gd name="connsiteX4" fmla="*/ 274701 w 6608445"/>
              <a:gd name="connsiteY4" fmla="*/ 391033 h 576961"/>
              <a:gd name="connsiteX5" fmla="*/ 0 w 6608445"/>
              <a:gd name="connsiteY5" fmla="*/ 181483 h 576961"/>
              <a:gd name="connsiteX6" fmla="*/ 33147 w 6608445"/>
              <a:gd name="connsiteY6" fmla="*/ 78359 h 576961"/>
              <a:gd name="connsiteX7" fmla="*/ 98171 w 6608445"/>
              <a:gd name="connsiteY7" fmla="*/ 0 h 576961"/>
              <a:gd name="connsiteX8" fmla="*/ 6492875 w 6608445"/>
              <a:gd name="connsiteY8" fmla="*/ 319913 h 576961"/>
              <a:gd name="connsiteX0" fmla="*/ 6608445 w 6608445"/>
              <a:gd name="connsiteY0" fmla="*/ 322453 h 576961"/>
              <a:gd name="connsiteX1" fmla="*/ 5823585 w 6608445"/>
              <a:gd name="connsiteY1" fmla="*/ 502285 h 576961"/>
              <a:gd name="connsiteX2" fmla="*/ 4052697 w 6608445"/>
              <a:gd name="connsiteY2" fmla="*/ 576961 h 576961"/>
              <a:gd name="connsiteX3" fmla="*/ 1935861 w 6608445"/>
              <a:gd name="connsiteY3" fmla="*/ 532765 h 576961"/>
              <a:gd name="connsiteX4" fmla="*/ 274701 w 6608445"/>
              <a:gd name="connsiteY4" fmla="*/ 391033 h 576961"/>
              <a:gd name="connsiteX5" fmla="*/ 0 w 6608445"/>
              <a:gd name="connsiteY5" fmla="*/ 181483 h 576961"/>
              <a:gd name="connsiteX6" fmla="*/ 33147 w 6608445"/>
              <a:gd name="connsiteY6" fmla="*/ 78359 h 576961"/>
              <a:gd name="connsiteX7" fmla="*/ 98171 w 6608445"/>
              <a:gd name="connsiteY7" fmla="*/ 0 h 576961"/>
              <a:gd name="connsiteX8" fmla="*/ 6492875 w 6608445"/>
              <a:gd name="connsiteY8" fmla="*/ 319913 h 576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08445" h="576961">
                <a:moveTo>
                  <a:pt x="6608445" y="322453"/>
                </a:moveTo>
                <a:cubicBezTo>
                  <a:pt x="6458585" y="368173"/>
                  <a:pt x="6369304" y="454152"/>
                  <a:pt x="5823585" y="502285"/>
                </a:cubicBezTo>
                <a:cubicBezTo>
                  <a:pt x="4984242" y="547116"/>
                  <a:pt x="4575302" y="576326"/>
                  <a:pt x="4052697" y="576961"/>
                </a:cubicBezTo>
                <a:cubicBezTo>
                  <a:pt x="3522472" y="569976"/>
                  <a:pt x="2532634" y="565912"/>
                  <a:pt x="1935861" y="532765"/>
                </a:cubicBezTo>
                <a:cubicBezTo>
                  <a:pt x="1327658" y="512445"/>
                  <a:pt x="369316" y="430403"/>
                  <a:pt x="274701" y="391033"/>
                </a:cubicBezTo>
                <a:cubicBezTo>
                  <a:pt x="-36576" y="308991"/>
                  <a:pt x="9525" y="217678"/>
                  <a:pt x="0" y="181483"/>
                </a:cubicBezTo>
                <a:lnTo>
                  <a:pt x="33147" y="78359"/>
                </a:lnTo>
                <a:cubicBezTo>
                  <a:pt x="70189" y="44492"/>
                  <a:pt x="51604" y="17992"/>
                  <a:pt x="98171" y="0"/>
                </a:cubicBezTo>
                <a:lnTo>
                  <a:pt x="6492875" y="319913"/>
                </a:lnTo>
              </a:path>
            </a:pathLst>
          </a:cu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400615-EB6F-5765-72EA-BACB59BC5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E91CA-9B22-2844-8E94-2A762C5288E7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3955A8-CB89-15E1-3ABC-CD23FCBBDB9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420000" flipH="1" flipV="1">
            <a:off x="1899369" y="2898784"/>
            <a:ext cx="8691154" cy="72384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BE50DEA-CD8D-6764-7DEE-C522CF13CFE1}"/>
              </a:ext>
            </a:extLst>
          </p:cNvPr>
          <p:cNvCxnSpPr/>
          <p:nvPr/>
        </p:nvCxnSpPr>
        <p:spPr>
          <a:xfrm flipH="1" flipV="1">
            <a:off x="1172204" y="3145675"/>
            <a:ext cx="9866811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Arc 7">
            <a:extLst>
              <a:ext uri="{FF2B5EF4-FFF2-40B4-BE49-F238E27FC236}">
                <a16:creationId xmlns:a16="http://schemas.microsoft.com/office/drawing/2014/main" id="{FF6109C8-217B-26AC-45B8-20D7651D21F3}"/>
              </a:ext>
            </a:extLst>
          </p:cNvPr>
          <p:cNvSpPr/>
          <p:nvPr/>
        </p:nvSpPr>
        <p:spPr>
          <a:xfrm flipV="1">
            <a:off x="-5598914" y="-3996461"/>
            <a:ext cx="14241176" cy="14241600"/>
          </a:xfrm>
          <a:prstGeom prst="arc">
            <a:avLst>
              <a:gd name="adj1" fmla="val 21589424"/>
              <a:gd name="adj2" fmla="val 162507"/>
            </a:avLst>
          </a:prstGeom>
          <a:ln w="1905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77815FE-27C9-EEC9-E0EB-355730062867}"/>
                  </a:ext>
                </a:extLst>
              </p:cNvPr>
              <p:cNvSpPr txBox="1"/>
              <p:nvPr/>
            </p:nvSpPr>
            <p:spPr>
              <a:xfrm>
                <a:off x="8100953" y="2771793"/>
                <a:ext cx="129882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000" dirty="0">
                    <a:solidFill>
                      <a:schemeClr val="bg1"/>
                    </a:solidFill>
                  </a:rPr>
                  <a:t>-</a:t>
                </a:r>
                <a:r>
                  <a:rPr lang="en-US" sz="2000" dirty="0" err="1">
                    <a:solidFill>
                      <a:schemeClr val="bg1"/>
                    </a:solidFill>
                  </a:rPr>
                  <a:t>ve</a:t>
                </a:r>
                <a:r>
                  <a:rPr lang="en-US" sz="2000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endParaRPr 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77815FE-27C9-EEC9-E0EB-3557300628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0953" y="2771793"/>
                <a:ext cx="1298823" cy="400110"/>
              </a:xfrm>
              <a:prstGeom prst="rect">
                <a:avLst/>
              </a:prstGeom>
              <a:blipFill>
                <a:blip r:embed="rId3"/>
                <a:stretch>
                  <a:fillRect t="-9231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23E9F02-7C10-18F2-0A0F-9B73D2039852}"/>
              </a:ext>
            </a:extLst>
          </p:cNvPr>
          <p:cNvCxnSpPr>
            <a:cxnSpLocks/>
          </p:cNvCxnSpPr>
          <p:nvPr/>
        </p:nvCxnSpPr>
        <p:spPr>
          <a:xfrm flipH="1">
            <a:off x="9979406" y="1565918"/>
            <a:ext cx="1219357" cy="0"/>
          </a:xfrm>
          <a:prstGeom prst="straightConnector1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82BAF3E-6A0E-408B-AF1E-ECC68AC55A84}"/>
              </a:ext>
            </a:extLst>
          </p:cNvPr>
          <p:cNvSpPr txBox="1"/>
          <p:nvPr/>
        </p:nvSpPr>
        <p:spPr>
          <a:xfrm>
            <a:off x="10108277" y="1642288"/>
            <a:ext cx="817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Flow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25B2485-8D9B-A820-EF21-90D9930AB650}"/>
                  </a:ext>
                </a:extLst>
              </p:cNvPr>
              <p:cNvSpPr txBox="1"/>
              <p:nvPr/>
            </p:nvSpPr>
            <p:spPr>
              <a:xfrm>
                <a:off x="4962094" y="5125702"/>
                <a:ext cx="1588320" cy="8324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sSubSup>
                            <m:sSub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25B2485-8D9B-A820-EF21-90D9930AB6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2094" y="5125702"/>
                <a:ext cx="1588320" cy="83247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B171935-717A-4E24-ADDE-1841ED8F50B7}"/>
                  </a:ext>
                </a:extLst>
              </p:cNvPr>
              <p:cNvSpPr txBox="1"/>
              <p:nvPr/>
            </p:nvSpPr>
            <p:spPr>
              <a:xfrm>
                <a:off x="6957944" y="5046906"/>
                <a:ext cx="2612467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 is upstream pressure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dirty="0"/>
                  <a:t>  is vapour pressure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 is upstream velocity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dirty="0"/>
                  <a:t>   is fluid density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B171935-717A-4E24-ADDE-1841ED8F50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7944" y="5046906"/>
                <a:ext cx="2612467" cy="954107"/>
              </a:xfrm>
              <a:prstGeom prst="rect">
                <a:avLst/>
              </a:prstGeom>
              <a:blipFill>
                <a:blip r:embed="rId5"/>
                <a:stretch>
                  <a:fillRect t="-3846" b="-35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4DE5C17A-7448-7E07-E28D-109F988602C5}"/>
              </a:ext>
            </a:extLst>
          </p:cNvPr>
          <p:cNvSpPr txBox="1"/>
          <p:nvPr/>
        </p:nvSpPr>
        <p:spPr>
          <a:xfrm rot="21334024">
            <a:off x="5522682" y="2596292"/>
            <a:ext cx="1638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Cavity</a:t>
            </a: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1F5C0843-E611-0946-C5CE-7F3F5C142E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3525" y="73357"/>
            <a:ext cx="11157151" cy="587590"/>
          </a:xfrm>
        </p:spPr>
        <p:txBody>
          <a:bodyPr/>
          <a:lstStyle/>
          <a:p>
            <a:r>
              <a:rPr lang="en-US" dirty="0"/>
              <a:t>Cavitating hydrofoil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188C750-D2BB-3CC4-D771-63D7FD356723}"/>
                  </a:ext>
                </a:extLst>
              </p:cNvPr>
              <p:cNvSpPr txBox="1"/>
              <p:nvPr/>
            </p:nvSpPr>
            <p:spPr>
              <a:xfrm>
                <a:off x="2459255" y="3978366"/>
                <a:ext cx="727349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/>
                  <a:t>Lower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2800" dirty="0"/>
                  <a:t> → more cavitation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188C750-D2BB-3CC4-D771-63D7FD3567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9255" y="3978366"/>
                <a:ext cx="7273490" cy="523220"/>
              </a:xfrm>
              <a:prstGeom prst="rect">
                <a:avLst/>
              </a:prstGeom>
              <a:blipFill>
                <a:blip r:embed="rId4"/>
                <a:stretch>
                  <a:fillRect t="-11765" b="-341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780E6440-1D9B-B252-2D70-64CBEB762576}"/>
              </a:ext>
            </a:extLst>
          </p:cNvPr>
          <p:cNvSpPr txBox="1"/>
          <p:nvPr/>
        </p:nvSpPr>
        <p:spPr>
          <a:xfrm>
            <a:off x="2762871" y="5242230"/>
            <a:ext cx="2475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Cavitation number:</a:t>
            </a:r>
          </a:p>
        </p:txBody>
      </p:sp>
    </p:spTree>
    <p:extLst>
      <p:ext uri="{BB962C8B-B14F-4D97-AF65-F5344CB8AC3E}">
        <p14:creationId xmlns:p14="http://schemas.microsoft.com/office/powerpoint/2010/main" val="25488434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0">
        <p159:morph option="byObject"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A82AAAC-0637-4F3C-8654-2992E3ABE86B}"/>
              </a:ext>
            </a:extLst>
          </p:cNvPr>
          <p:cNvSpPr/>
          <p:nvPr/>
        </p:nvSpPr>
        <p:spPr>
          <a:xfrm>
            <a:off x="868680" y="1264920"/>
            <a:ext cx="10551996" cy="33223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52AFA12-FCDC-6238-3ECF-1FFE40D52BC4}"/>
              </a:ext>
            </a:extLst>
          </p:cNvPr>
          <p:cNvSpPr/>
          <p:nvPr/>
        </p:nvSpPr>
        <p:spPr>
          <a:xfrm flipV="1">
            <a:off x="870225" y="2478260"/>
            <a:ext cx="9646613" cy="1165998"/>
          </a:xfrm>
          <a:custGeom>
            <a:avLst/>
            <a:gdLst>
              <a:gd name="connsiteX0" fmla="*/ 4434840 w 4434840"/>
              <a:gd name="connsiteY0" fmla="*/ 160020 h 365760"/>
              <a:gd name="connsiteX1" fmla="*/ 3985260 w 4434840"/>
              <a:gd name="connsiteY1" fmla="*/ 297180 h 365760"/>
              <a:gd name="connsiteX2" fmla="*/ 2446020 w 4434840"/>
              <a:gd name="connsiteY2" fmla="*/ 365760 h 365760"/>
              <a:gd name="connsiteX3" fmla="*/ 883920 w 4434840"/>
              <a:gd name="connsiteY3" fmla="*/ 297180 h 365760"/>
              <a:gd name="connsiteX4" fmla="*/ 76200 w 4434840"/>
              <a:gd name="connsiteY4" fmla="*/ 198120 h 365760"/>
              <a:gd name="connsiteX5" fmla="*/ 0 w 4434840"/>
              <a:gd name="connsiteY5" fmla="*/ 99060 h 365760"/>
              <a:gd name="connsiteX6" fmla="*/ 30480 w 4434840"/>
              <a:gd name="connsiteY6" fmla="*/ 38100 h 365760"/>
              <a:gd name="connsiteX7" fmla="*/ 106680 w 4434840"/>
              <a:gd name="connsiteY7" fmla="*/ 0 h 365760"/>
              <a:gd name="connsiteX8" fmla="*/ 4351020 w 4434840"/>
              <a:gd name="connsiteY8" fmla="*/ 182880 h 365760"/>
              <a:gd name="connsiteX0" fmla="*/ 4434840 w 4434840"/>
              <a:gd name="connsiteY0" fmla="*/ 182245 h 387985"/>
              <a:gd name="connsiteX1" fmla="*/ 3985260 w 4434840"/>
              <a:gd name="connsiteY1" fmla="*/ 319405 h 387985"/>
              <a:gd name="connsiteX2" fmla="*/ 2446020 w 4434840"/>
              <a:gd name="connsiteY2" fmla="*/ 387985 h 387985"/>
              <a:gd name="connsiteX3" fmla="*/ 883920 w 4434840"/>
              <a:gd name="connsiteY3" fmla="*/ 319405 h 387985"/>
              <a:gd name="connsiteX4" fmla="*/ 76200 w 4434840"/>
              <a:gd name="connsiteY4" fmla="*/ 220345 h 387985"/>
              <a:gd name="connsiteX5" fmla="*/ 0 w 4434840"/>
              <a:gd name="connsiteY5" fmla="*/ 121285 h 387985"/>
              <a:gd name="connsiteX6" fmla="*/ 30480 w 4434840"/>
              <a:gd name="connsiteY6" fmla="*/ 60325 h 387985"/>
              <a:gd name="connsiteX7" fmla="*/ 113030 w 4434840"/>
              <a:gd name="connsiteY7" fmla="*/ 0 h 387985"/>
              <a:gd name="connsiteX8" fmla="*/ 4351020 w 4434840"/>
              <a:gd name="connsiteY8" fmla="*/ 205105 h 387985"/>
              <a:gd name="connsiteX0" fmla="*/ 4434840 w 4434840"/>
              <a:gd name="connsiteY0" fmla="*/ 182245 h 387985"/>
              <a:gd name="connsiteX1" fmla="*/ 3985260 w 4434840"/>
              <a:gd name="connsiteY1" fmla="*/ 319405 h 387985"/>
              <a:gd name="connsiteX2" fmla="*/ 2446020 w 4434840"/>
              <a:gd name="connsiteY2" fmla="*/ 387985 h 387985"/>
              <a:gd name="connsiteX3" fmla="*/ 883920 w 4434840"/>
              <a:gd name="connsiteY3" fmla="*/ 319405 h 387985"/>
              <a:gd name="connsiteX4" fmla="*/ 76200 w 4434840"/>
              <a:gd name="connsiteY4" fmla="*/ 220345 h 387985"/>
              <a:gd name="connsiteX5" fmla="*/ 0 w 4434840"/>
              <a:gd name="connsiteY5" fmla="*/ 121285 h 387985"/>
              <a:gd name="connsiteX6" fmla="*/ 30480 w 4434840"/>
              <a:gd name="connsiteY6" fmla="*/ 60325 h 387985"/>
              <a:gd name="connsiteX7" fmla="*/ 113030 w 4434840"/>
              <a:gd name="connsiteY7" fmla="*/ 0 h 387985"/>
              <a:gd name="connsiteX8" fmla="*/ 4351020 w 4434840"/>
              <a:gd name="connsiteY8" fmla="*/ 205105 h 387985"/>
              <a:gd name="connsiteX0" fmla="*/ 4434840 w 4434840"/>
              <a:gd name="connsiteY0" fmla="*/ 182245 h 387985"/>
              <a:gd name="connsiteX1" fmla="*/ 3985260 w 4434840"/>
              <a:gd name="connsiteY1" fmla="*/ 319405 h 387985"/>
              <a:gd name="connsiteX2" fmla="*/ 2446020 w 4434840"/>
              <a:gd name="connsiteY2" fmla="*/ 387985 h 387985"/>
              <a:gd name="connsiteX3" fmla="*/ 883920 w 4434840"/>
              <a:gd name="connsiteY3" fmla="*/ 319405 h 387985"/>
              <a:gd name="connsiteX4" fmla="*/ 76200 w 4434840"/>
              <a:gd name="connsiteY4" fmla="*/ 220345 h 387985"/>
              <a:gd name="connsiteX5" fmla="*/ 0 w 4434840"/>
              <a:gd name="connsiteY5" fmla="*/ 121285 h 387985"/>
              <a:gd name="connsiteX6" fmla="*/ 30480 w 4434840"/>
              <a:gd name="connsiteY6" fmla="*/ 60325 h 387985"/>
              <a:gd name="connsiteX7" fmla="*/ 113030 w 4434840"/>
              <a:gd name="connsiteY7" fmla="*/ 0 h 387985"/>
              <a:gd name="connsiteX8" fmla="*/ 4351020 w 4434840"/>
              <a:gd name="connsiteY8" fmla="*/ 205105 h 387985"/>
              <a:gd name="connsiteX0" fmla="*/ 4434840 w 4434840"/>
              <a:gd name="connsiteY0" fmla="*/ 182245 h 387985"/>
              <a:gd name="connsiteX1" fmla="*/ 3985260 w 4434840"/>
              <a:gd name="connsiteY1" fmla="*/ 319405 h 387985"/>
              <a:gd name="connsiteX2" fmla="*/ 2446020 w 4434840"/>
              <a:gd name="connsiteY2" fmla="*/ 387985 h 387985"/>
              <a:gd name="connsiteX3" fmla="*/ 883920 w 4434840"/>
              <a:gd name="connsiteY3" fmla="*/ 319405 h 387985"/>
              <a:gd name="connsiteX4" fmla="*/ 76200 w 4434840"/>
              <a:gd name="connsiteY4" fmla="*/ 220345 h 387985"/>
              <a:gd name="connsiteX5" fmla="*/ 0 w 4434840"/>
              <a:gd name="connsiteY5" fmla="*/ 121285 h 387985"/>
              <a:gd name="connsiteX6" fmla="*/ 30480 w 4434840"/>
              <a:gd name="connsiteY6" fmla="*/ 60325 h 387985"/>
              <a:gd name="connsiteX7" fmla="*/ 113030 w 4434840"/>
              <a:gd name="connsiteY7" fmla="*/ 0 h 387985"/>
              <a:gd name="connsiteX8" fmla="*/ 4351020 w 4434840"/>
              <a:gd name="connsiteY8" fmla="*/ 205105 h 387985"/>
              <a:gd name="connsiteX0" fmla="*/ 4434840 w 4434840"/>
              <a:gd name="connsiteY0" fmla="*/ 182245 h 387985"/>
              <a:gd name="connsiteX1" fmla="*/ 3985260 w 4434840"/>
              <a:gd name="connsiteY1" fmla="*/ 319405 h 387985"/>
              <a:gd name="connsiteX2" fmla="*/ 2446020 w 4434840"/>
              <a:gd name="connsiteY2" fmla="*/ 387985 h 387985"/>
              <a:gd name="connsiteX3" fmla="*/ 883920 w 4434840"/>
              <a:gd name="connsiteY3" fmla="*/ 319405 h 387985"/>
              <a:gd name="connsiteX4" fmla="*/ 76200 w 4434840"/>
              <a:gd name="connsiteY4" fmla="*/ 220345 h 387985"/>
              <a:gd name="connsiteX5" fmla="*/ 0 w 4434840"/>
              <a:gd name="connsiteY5" fmla="*/ 121285 h 387985"/>
              <a:gd name="connsiteX6" fmla="*/ 30480 w 4434840"/>
              <a:gd name="connsiteY6" fmla="*/ 60325 h 387985"/>
              <a:gd name="connsiteX7" fmla="*/ 113030 w 4434840"/>
              <a:gd name="connsiteY7" fmla="*/ 0 h 387985"/>
              <a:gd name="connsiteX8" fmla="*/ 4351020 w 4434840"/>
              <a:gd name="connsiteY8" fmla="*/ 205105 h 387985"/>
              <a:gd name="connsiteX0" fmla="*/ 4434840 w 4434840"/>
              <a:gd name="connsiteY0" fmla="*/ 182245 h 387985"/>
              <a:gd name="connsiteX1" fmla="*/ 3985260 w 4434840"/>
              <a:gd name="connsiteY1" fmla="*/ 319405 h 387985"/>
              <a:gd name="connsiteX2" fmla="*/ 2446020 w 4434840"/>
              <a:gd name="connsiteY2" fmla="*/ 387985 h 387985"/>
              <a:gd name="connsiteX3" fmla="*/ 883920 w 4434840"/>
              <a:gd name="connsiteY3" fmla="*/ 319405 h 387985"/>
              <a:gd name="connsiteX4" fmla="*/ 76200 w 4434840"/>
              <a:gd name="connsiteY4" fmla="*/ 220345 h 387985"/>
              <a:gd name="connsiteX5" fmla="*/ 0 w 4434840"/>
              <a:gd name="connsiteY5" fmla="*/ 121285 h 387985"/>
              <a:gd name="connsiteX6" fmla="*/ 30480 w 4434840"/>
              <a:gd name="connsiteY6" fmla="*/ 60325 h 387985"/>
              <a:gd name="connsiteX7" fmla="*/ 113030 w 4434840"/>
              <a:gd name="connsiteY7" fmla="*/ 0 h 387985"/>
              <a:gd name="connsiteX8" fmla="*/ 4351020 w 4434840"/>
              <a:gd name="connsiteY8" fmla="*/ 205105 h 387985"/>
              <a:gd name="connsiteX0" fmla="*/ 4434840 w 4434840"/>
              <a:gd name="connsiteY0" fmla="*/ 182245 h 387985"/>
              <a:gd name="connsiteX1" fmla="*/ 3985260 w 4434840"/>
              <a:gd name="connsiteY1" fmla="*/ 319405 h 387985"/>
              <a:gd name="connsiteX2" fmla="*/ 2446020 w 4434840"/>
              <a:gd name="connsiteY2" fmla="*/ 387985 h 387985"/>
              <a:gd name="connsiteX3" fmla="*/ 883920 w 4434840"/>
              <a:gd name="connsiteY3" fmla="*/ 319405 h 387985"/>
              <a:gd name="connsiteX4" fmla="*/ 76200 w 4434840"/>
              <a:gd name="connsiteY4" fmla="*/ 220345 h 387985"/>
              <a:gd name="connsiteX5" fmla="*/ 0 w 4434840"/>
              <a:gd name="connsiteY5" fmla="*/ 121285 h 387985"/>
              <a:gd name="connsiteX6" fmla="*/ 30480 w 4434840"/>
              <a:gd name="connsiteY6" fmla="*/ 60325 h 387985"/>
              <a:gd name="connsiteX7" fmla="*/ 113030 w 4434840"/>
              <a:gd name="connsiteY7" fmla="*/ 0 h 387985"/>
              <a:gd name="connsiteX8" fmla="*/ 4351020 w 4434840"/>
              <a:gd name="connsiteY8" fmla="*/ 205105 h 387985"/>
              <a:gd name="connsiteX0" fmla="*/ 4434840 w 4434840"/>
              <a:gd name="connsiteY0" fmla="*/ 182245 h 387985"/>
              <a:gd name="connsiteX1" fmla="*/ 3985260 w 4434840"/>
              <a:gd name="connsiteY1" fmla="*/ 319405 h 387985"/>
              <a:gd name="connsiteX2" fmla="*/ 2446020 w 4434840"/>
              <a:gd name="connsiteY2" fmla="*/ 387985 h 387985"/>
              <a:gd name="connsiteX3" fmla="*/ 883920 w 4434840"/>
              <a:gd name="connsiteY3" fmla="*/ 319405 h 387985"/>
              <a:gd name="connsiteX4" fmla="*/ 76200 w 4434840"/>
              <a:gd name="connsiteY4" fmla="*/ 220345 h 387985"/>
              <a:gd name="connsiteX5" fmla="*/ 0 w 4434840"/>
              <a:gd name="connsiteY5" fmla="*/ 121285 h 387985"/>
              <a:gd name="connsiteX6" fmla="*/ 30480 w 4434840"/>
              <a:gd name="connsiteY6" fmla="*/ 60325 h 387985"/>
              <a:gd name="connsiteX7" fmla="*/ 113030 w 4434840"/>
              <a:gd name="connsiteY7" fmla="*/ 0 h 387985"/>
              <a:gd name="connsiteX8" fmla="*/ 4351020 w 4434840"/>
              <a:gd name="connsiteY8" fmla="*/ 205105 h 387985"/>
              <a:gd name="connsiteX0" fmla="*/ 4434840 w 4434840"/>
              <a:gd name="connsiteY0" fmla="*/ 182245 h 387985"/>
              <a:gd name="connsiteX1" fmla="*/ 3985260 w 4434840"/>
              <a:gd name="connsiteY1" fmla="*/ 319405 h 387985"/>
              <a:gd name="connsiteX2" fmla="*/ 2446020 w 4434840"/>
              <a:gd name="connsiteY2" fmla="*/ 387985 h 387985"/>
              <a:gd name="connsiteX3" fmla="*/ 883920 w 4434840"/>
              <a:gd name="connsiteY3" fmla="*/ 319405 h 387985"/>
              <a:gd name="connsiteX4" fmla="*/ 76200 w 4434840"/>
              <a:gd name="connsiteY4" fmla="*/ 220345 h 387985"/>
              <a:gd name="connsiteX5" fmla="*/ 0 w 4434840"/>
              <a:gd name="connsiteY5" fmla="*/ 121285 h 387985"/>
              <a:gd name="connsiteX6" fmla="*/ 30480 w 4434840"/>
              <a:gd name="connsiteY6" fmla="*/ 60325 h 387985"/>
              <a:gd name="connsiteX7" fmla="*/ 113030 w 4434840"/>
              <a:gd name="connsiteY7" fmla="*/ 0 h 387985"/>
              <a:gd name="connsiteX8" fmla="*/ 4351020 w 4434840"/>
              <a:gd name="connsiteY8" fmla="*/ 205105 h 387985"/>
              <a:gd name="connsiteX0" fmla="*/ 4434840 w 4434840"/>
              <a:gd name="connsiteY0" fmla="*/ 182245 h 387985"/>
              <a:gd name="connsiteX1" fmla="*/ 3985260 w 4434840"/>
              <a:gd name="connsiteY1" fmla="*/ 319405 h 387985"/>
              <a:gd name="connsiteX2" fmla="*/ 2446020 w 4434840"/>
              <a:gd name="connsiteY2" fmla="*/ 387985 h 387985"/>
              <a:gd name="connsiteX3" fmla="*/ 883920 w 4434840"/>
              <a:gd name="connsiteY3" fmla="*/ 319405 h 387985"/>
              <a:gd name="connsiteX4" fmla="*/ 76200 w 4434840"/>
              <a:gd name="connsiteY4" fmla="*/ 220345 h 387985"/>
              <a:gd name="connsiteX5" fmla="*/ 0 w 4434840"/>
              <a:gd name="connsiteY5" fmla="*/ 121285 h 387985"/>
              <a:gd name="connsiteX6" fmla="*/ 30480 w 4434840"/>
              <a:gd name="connsiteY6" fmla="*/ 60325 h 387985"/>
              <a:gd name="connsiteX7" fmla="*/ 113030 w 4434840"/>
              <a:gd name="connsiteY7" fmla="*/ 0 h 387985"/>
              <a:gd name="connsiteX8" fmla="*/ 4351020 w 4434840"/>
              <a:gd name="connsiteY8" fmla="*/ 205105 h 387985"/>
              <a:gd name="connsiteX0" fmla="*/ 4434840 w 4434840"/>
              <a:gd name="connsiteY0" fmla="*/ 182245 h 387985"/>
              <a:gd name="connsiteX1" fmla="*/ 3985260 w 4434840"/>
              <a:gd name="connsiteY1" fmla="*/ 319405 h 387985"/>
              <a:gd name="connsiteX2" fmla="*/ 2446020 w 4434840"/>
              <a:gd name="connsiteY2" fmla="*/ 387985 h 387985"/>
              <a:gd name="connsiteX3" fmla="*/ 883920 w 4434840"/>
              <a:gd name="connsiteY3" fmla="*/ 319405 h 387985"/>
              <a:gd name="connsiteX4" fmla="*/ 76200 w 4434840"/>
              <a:gd name="connsiteY4" fmla="*/ 220345 h 387985"/>
              <a:gd name="connsiteX5" fmla="*/ 0 w 4434840"/>
              <a:gd name="connsiteY5" fmla="*/ 121285 h 387985"/>
              <a:gd name="connsiteX6" fmla="*/ 30480 w 4434840"/>
              <a:gd name="connsiteY6" fmla="*/ 60325 h 387985"/>
              <a:gd name="connsiteX7" fmla="*/ 113030 w 4434840"/>
              <a:gd name="connsiteY7" fmla="*/ 0 h 387985"/>
              <a:gd name="connsiteX8" fmla="*/ 4351020 w 4434840"/>
              <a:gd name="connsiteY8" fmla="*/ 205105 h 387985"/>
              <a:gd name="connsiteX0" fmla="*/ 4444365 w 4444365"/>
              <a:gd name="connsiteY0" fmla="*/ 182245 h 387985"/>
              <a:gd name="connsiteX1" fmla="*/ 3994785 w 4444365"/>
              <a:gd name="connsiteY1" fmla="*/ 319405 h 387985"/>
              <a:gd name="connsiteX2" fmla="*/ 2455545 w 4444365"/>
              <a:gd name="connsiteY2" fmla="*/ 387985 h 387985"/>
              <a:gd name="connsiteX3" fmla="*/ 893445 w 4444365"/>
              <a:gd name="connsiteY3" fmla="*/ 319405 h 387985"/>
              <a:gd name="connsiteX4" fmla="*/ 85725 w 4444365"/>
              <a:gd name="connsiteY4" fmla="*/ 220345 h 387985"/>
              <a:gd name="connsiteX5" fmla="*/ 0 w 4444365"/>
              <a:gd name="connsiteY5" fmla="*/ 102235 h 387985"/>
              <a:gd name="connsiteX6" fmla="*/ 40005 w 4444365"/>
              <a:gd name="connsiteY6" fmla="*/ 60325 h 387985"/>
              <a:gd name="connsiteX7" fmla="*/ 122555 w 4444365"/>
              <a:gd name="connsiteY7" fmla="*/ 0 h 387985"/>
              <a:gd name="connsiteX8" fmla="*/ 4360545 w 4444365"/>
              <a:gd name="connsiteY8" fmla="*/ 205105 h 387985"/>
              <a:gd name="connsiteX0" fmla="*/ 4444365 w 4444365"/>
              <a:gd name="connsiteY0" fmla="*/ 182245 h 387985"/>
              <a:gd name="connsiteX1" fmla="*/ 3994785 w 4444365"/>
              <a:gd name="connsiteY1" fmla="*/ 319405 h 387985"/>
              <a:gd name="connsiteX2" fmla="*/ 2455545 w 4444365"/>
              <a:gd name="connsiteY2" fmla="*/ 387985 h 387985"/>
              <a:gd name="connsiteX3" fmla="*/ 893445 w 4444365"/>
              <a:gd name="connsiteY3" fmla="*/ 319405 h 387985"/>
              <a:gd name="connsiteX4" fmla="*/ 85725 w 4444365"/>
              <a:gd name="connsiteY4" fmla="*/ 220345 h 387985"/>
              <a:gd name="connsiteX5" fmla="*/ 0 w 4444365"/>
              <a:gd name="connsiteY5" fmla="*/ 102235 h 387985"/>
              <a:gd name="connsiteX6" fmla="*/ 20955 w 4444365"/>
              <a:gd name="connsiteY6" fmla="*/ 53975 h 387985"/>
              <a:gd name="connsiteX7" fmla="*/ 122555 w 4444365"/>
              <a:gd name="connsiteY7" fmla="*/ 0 h 387985"/>
              <a:gd name="connsiteX8" fmla="*/ 4360545 w 4444365"/>
              <a:gd name="connsiteY8" fmla="*/ 205105 h 387985"/>
              <a:gd name="connsiteX0" fmla="*/ 4444365 w 4444365"/>
              <a:gd name="connsiteY0" fmla="*/ 182245 h 387985"/>
              <a:gd name="connsiteX1" fmla="*/ 3994785 w 4444365"/>
              <a:gd name="connsiteY1" fmla="*/ 319405 h 387985"/>
              <a:gd name="connsiteX2" fmla="*/ 2455545 w 4444365"/>
              <a:gd name="connsiteY2" fmla="*/ 387985 h 387985"/>
              <a:gd name="connsiteX3" fmla="*/ 893445 w 4444365"/>
              <a:gd name="connsiteY3" fmla="*/ 319405 h 387985"/>
              <a:gd name="connsiteX4" fmla="*/ 85725 w 4444365"/>
              <a:gd name="connsiteY4" fmla="*/ 220345 h 387985"/>
              <a:gd name="connsiteX5" fmla="*/ 0 w 4444365"/>
              <a:gd name="connsiteY5" fmla="*/ 102235 h 387985"/>
              <a:gd name="connsiteX6" fmla="*/ 20955 w 4444365"/>
              <a:gd name="connsiteY6" fmla="*/ 53975 h 387985"/>
              <a:gd name="connsiteX7" fmla="*/ 122555 w 4444365"/>
              <a:gd name="connsiteY7" fmla="*/ 0 h 387985"/>
              <a:gd name="connsiteX8" fmla="*/ 4360545 w 4444365"/>
              <a:gd name="connsiteY8" fmla="*/ 205105 h 387985"/>
              <a:gd name="connsiteX0" fmla="*/ 4444365 w 4444365"/>
              <a:gd name="connsiteY0" fmla="*/ 182245 h 387985"/>
              <a:gd name="connsiteX1" fmla="*/ 3994785 w 4444365"/>
              <a:gd name="connsiteY1" fmla="*/ 319405 h 387985"/>
              <a:gd name="connsiteX2" fmla="*/ 2455545 w 4444365"/>
              <a:gd name="connsiteY2" fmla="*/ 387985 h 387985"/>
              <a:gd name="connsiteX3" fmla="*/ 893445 w 4444365"/>
              <a:gd name="connsiteY3" fmla="*/ 319405 h 387985"/>
              <a:gd name="connsiteX4" fmla="*/ 85725 w 4444365"/>
              <a:gd name="connsiteY4" fmla="*/ 220345 h 387985"/>
              <a:gd name="connsiteX5" fmla="*/ 0 w 4444365"/>
              <a:gd name="connsiteY5" fmla="*/ 102235 h 387985"/>
              <a:gd name="connsiteX6" fmla="*/ 20955 w 4444365"/>
              <a:gd name="connsiteY6" fmla="*/ 53975 h 387985"/>
              <a:gd name="connsiteX7" fmla="*/ 122555 w 4444365"/>
              <a:gd name="connsiteY7" fmla="*/ 0 h 387985"/>
              <a:gd name="connsiteX8" fmla="*/ 4360545 w 4444365"/>
              <a:gd name="connsiteY8" fmla="*/ 205105 h 387985"/>
              <a:gd name="connsiteX0" fmla="*/ 4444365 w 4444365"/>
              <a:gd name="connsiteY0" fmla="*/ 182245 h 387985"/>
              <a:gd name="connsiteX1" fmla="*/ 3994785 w 4444365"/>
              <a:gd name="connsiteY1" fmla="*/ 319405 h 387985"/>
              <a:gd name="connsiteX2" fmla="*/ 2455545 w 4444365"/>
              <a:gd name="connsiteY2" fmla="*/ 387985 h 387985"/>
              <a:gd name="connsiteX3" fmla="*/ 893445 w 4444365"/>
              <a:gd name="connsiteY3" fmla="*/ 319405 h 387985"/>
              <a:gd name="connsiteX4" fmla="*/ 85725 w 4444365"/>
              <a:gd name="connsiteY4" fmla="*/ 220345 h 387985"/>
              <a:gd name="connsiteX5" fmla="*/ 0 w 4444365"/>
              <a:gd name="connsiteY5" fmla="*/ 102235 h 387985"/>
              <a:gd name="connsiteX6" fmla="*/ 20955 w 4444365"/>
              <a:gd name="connsiteY6" fmla="*/ 53975 h 387985"/>
              <a:gd name="connsiteX7" fmla="*/ 122555 w 4444365"/>
              <a:gd name="connsiteY7" fmla="*/ 0 h 387985"/>
              <a:gd name="connsiteX8" fmla="*/ 4328795 w 4444365"/>
              <a:gd name="connsiteY8" fmla="*/ 179705 h 387985"/>
              <a:gd name="connsiteX0" fmla="*/ 6511012 w 6511012"/>
              <a:gd name="connsiteY0" fmla="*/ 322453 h 528193"/>
              <a:gd name="connsiteX1" fmla="*/ 6061432 w 6511012"/>
              <a:gd name="connsiteY1" fmla="*/ 459613 h 528193"/>
              <a:gd name="connsiteX2" fmla="*/ 4522192 w 6511012"/>
              <a:gd name="connsiteY2" fmla="*/ 528193 h 528193"/>
              <a:gd name="connsiteX3" fmla="*/ 2960092 w 6511012"/>
              <a:gd name="connsiteY3" fmla="*/ 459613 h 528193"/>
              <a:gd name="connsiteX4" fmla="*/ 2152372 w 6511012"/>
              <a:gd name="connsiteY4" fmla="*/ 360553 h 528193"/>
              <a:gd name="connsiteX5" fmla="*/ 2066647 w 6511012"/>
              <a:gd name="connsiteY5" fmla="*/ 242443 h 528193"/>
              <a:gd name="connsiteX6" fmla="*/ 2087602 w 6511012"/>
              <a:gd name="connsiteY6" fmla="*/ 194183 h 528193"/>
              <a:gd name="connsiteX7" fmla="*/ 738 w 6511012"/>
              <a:gd name="connsiteY7" fmla="*/ 0 h 528193"/>
              <a:gd name="connsiteX8" fmla="*/ 6395442 w 6511012"/>
              <a:gd name="connsiteY8" fmla="*/ 319913 h 528193"/>
              <a:gd name="connsiteX0" fmla="*/ 6575298 w 6575298"/>
              <a:gd name="connsiteY0" fmla="*/ 322453 h 528193"/>
              <a:gd name="connsiteX1" fmla="*/ 6125718 w 6575298"/>
              <a:gd name="connsiteY1" fmla="*/ 459613 h 528193"/>
              <a:gd name="connsiteX2" fmla="*/ 4586478 w 6575298"/>
              <a:gd name="connsiteY2" fmla="*/ 528193 h 528193"/>
              <a:gd name="connsiteX3" fmla="*/ 3024378 w 6575298"/>
              <a:gd name="connsiteY3" fmla="*/ 459613 h 528193"/>
              <a:gd name="connsiteX4" fmla="*/ 2216658 w 6575298"/>
              <a:gd name="connsiteY4" fmla="*/ 360553 h 528193"/>
              <a:gd name="connsiteX5" fmla="*/ 2130933 w 6575298"/>
              <a:gd name="connsiteY5" fmla="*/ 242443 h 528193"/>
              <a:gd name="connsiteX6" fmla="*/ 0 w 6575298"/>
              <a:gd name="connsiteY6" fmla="*/ 78359 h 528193"/>
              <a:gd name="connsiteX7" fmla="*/ 65024 w 6575298"/>
              <a:gd name="connsiteY7" fmla="*/ 0 h 528193"/>
              <a:gd name="connsiteX8" fmla="*/ 6459728 w 6575298"/>
              <a:gd name="connsiteY8" fmla="*/ 319913 h 528193"/>
              <a:gd name="connsiteX0" fmla="*/ 6608445 w 6608445"/>
              <a:gd name="connsiteY0" fmla="*/ 322453 h 528193"/>
              <a:gd name="connsiteX1" fmla="*/ 6158865 w 6608445"/>
              <a:gd name="connsiteY1" fmla="*/ 459613 h 528193"/>
              <a:gd name="connsiteX2" fmla="*/ 4619625 w 6608445"/>
              <a:gd name="connsiteY2" fmla="*/ 528193 h 528193"/>
              <a:gd name="connsiteX3" fmla="*/ 3057525 w 6608445"/>
              <a:gd name="connsiteY3" fmla="*/ 459613 h 528193"/>
              <a:gd name="connsiteX4" fmla="*/ 2249805 w 6608445"/>
              <a:gd name="connsiteY4" fmla="*/ 360553 h 528193"/>
              <a:gd name="connsiteX5" fmla="*/ 0 w 6608445"/>
              <a:gd name="connsiteY5" fmla="*/ 181483 h 528193"/>
              <a:gd name="connsiteX6" fmla="*/ 33147 w 6608445"/>
              <a:gd name="connsiteY6" fmla="*/ 78359 h 528193"/>
              <a:gd name="connsiteX7" fmla="*/ 98171 w 6608445"/>
              <a:gd name="connsiteY7" fmla="*/ 0 h 528193"/>
              <a:gd name="connsiteX8" fmla="*/ 6492875 w 6608445"/>
              <a:gd name="connsiteY8" fmla="*/ 319913 h 528193"/>
              <a:gd name="connsiteX0" fmla="*/ 6608445 w 6608445"/>
              <a:gd name="connsiteY0" fmla="*/ 322453 h 528193"/>
              <a:gd name="connsiteX1" fmla="*/ 6158865 w 6608445"/>
              <a:gd name="connsiteY1" fmla="*/ 459613 h 528193"/>
              <a:gd name="connsiteX2" fmla="*/ 4619625 w 6608445"/>
              <a:gd name="connsiteY2" fmla="*/ 528193 h 528193"/>
              <a:gd name="connsiteX3" fmla="*/ 3057525 w 6608445"/>
              <a:gd name="connsiteY3" fmla="*/ 459613 h 528193"/>
              <a:gd name="connsiteX4" fmla="*/ 1042797 w 6608445"/>
              <a:gd name="connsiteY4" fmla="*/ 366649 h 528193"/>
              <a:gd name="connsiteX5" fmla="*/ 0 w 6608445"/>
              <a:gd name="connsiteY5" fmla="*/ 181483 h 528193"/>
              <a:gd name="connsiteX6" fmla="*/ 33147 w 6608445"/>
              <a:gd name="connsiteY6" fmla="*/ 78359 h 528193"/>
              <a:gd name="connsiteX7" fmla="*/ 98171 w 6608445"/>
              <a:gd name="connsiteY7" fmla="*/ 0 h 528193"/>
              <a:gd name="connsiteX8" fmla="*/ 6492875 w 6608445"/>
              <a:gd name="connsiteY8" fmla="*/ 319913 h 528193"/>
              <a:gd name="connsiteX0" fmla="*/ 6608445 w 6608445"/>
              <a:gd name="connsiteY0" fmla="*/ 322453 h 528193"/>
              <a:gd name="connsiteX1" fmla="*/ 6158865 w 6608445"/>
              <a:gd name="connsiteY1" fmla="*/ 459613 h 528193"/>
              <a:gd name="connsiteX2" fmla="*/ 4619625 w 6608445"/>
              <a:gd name="connsiteY2" fmla="*/ 528193 h 528193"/>
              <a:gd name="connsiteX3" fmla="*/ 3057525 w 6608445"/>
              <a:gd name="connsiteY3" fmla="*/ 459613 h 528193"/>
              <a:gd name="connsiteX4" fmla="*/ 1042797 w 6608445"/>
              <a:gd name="connsiteY4" fmla="*/ 366649 h 528193"/>
              <a:gd name="connsiteX5" fmla="*/ 0 w 6608445"/>
              <a:gd name="connsiteY5" fmla="*/ 181483 h 528193"/>
              <a:gd name="connsiteX6" fmla="*/ 33147 w 6608445"/>
              <a:gd name="connsiteY6" fmla="*/ 78359 h 528193"/>
              <a:gd name="connsiteX7" fmla="*/ 98171 w 6608445"/>
              <a:gd name="connsiteY7" fmla="*/ 0 h 528193"/>
              <a:gd name="connsiteX8" fmla="*/ 6492875 w 6608445"/>
              <a:gd name="connsiteY8" fmla="*/ 319913 h 528193"/>
              <a:gd name="connsiteX0" fmla="*/ 6608445 w 6608445"/>
              <a:gd name="connsiteY0" fmla="*/ 322453 h 528193"/>
              <a:gd name="connsiteX1" fmla="*/ 6158865 w 6608445"/>
              <a:gd name="connsiteY1" fmla="*/ 459613 h 528193"/>
              <a:gd name="connsiteX2" fmla="*/ 4619625 w 6608445"/>
              <a:gd name="connsiteY2" fmla="*/ 528193 h 528193"/>
              <a:gd name="connsiteX3" fmla="*/ 3057525 w 6608445"/>
              <a:gd name="connsiteY3" fmla="*/ 459613 h 528193"/>
              <a:gd name="connsiteX4" fmla="*/ 347853 w 6608445"/>
              <a:gd name="connsiteY4" fmla="*/ 330073 h 528193"/>
              <a:gd name="connsiteX5" fmla="*/ 0 w 6608445"/>
              <a:gd name="connsiteY5" fmla="*/ 181483 h 528193"/>
              <a:gd name="connsiteX6" fmla="*/ 33147 w 6608445"/>
              <a:gd name="connsiteY6" fmla="*/ 78359 h 528193"/>
              <a:gd name="connsiteX7" fmla="*/ 98171 w 6608445"/>
              <a:gd name="connsiteY7" fmla="*/ 0 h 528193"/>
              <a:gd name="connsiteX8" fmla="*/ 6492875 w 6608445"/>
              <a:gd name="connsiteY8" fmla="*/ 319913 h 528193"/>
              <a:gd name="connsiteX0" fmla="*/ 6608445 w 6608445"/>
              <a:gd name="connsiteY0" fmla="*/ 322453 h 528193"/>
              <a:gd name="connsiteX1" fmla="*/ 6158865 w 6608445"/>
              <a:gd name="connsiteY1" fmla="*/ 459613 h 528193"/>
              <a:gd name="connsiteX2" fmla="*/ 4619625 w 6608445"/>
              <a:gd name="connsiteY2" fmla="*/ 528193 h 528193"/>
              <a:gd name="connsiteX3" fmla="*/ 3057525 w 6608445"/>
              <a:gd name="connsiteY3" fmla="*/ 459613 h 528193"/>
              <a:gd name="connsiteX4" fmla="*/ 347853 w 6608445"/>
              <a:gd name="connsiteY4" fmla="*/ 330073 h 528193"/>
              <a:gd name="connsiteX5" fmla="*/ 0 w 6608445"/>
              <a:gd name="connsiteY5" fmla="*/ 181483 h 528193"/>
              <a:gd name="connsiteX6" fmla="*/ 33147 w 6608445"/>
              <a:gd name="connsiteY6" fmla="*/ 78359 h 528193"/>
              <a:gd name="connsiteX7" fmla="*/ 98171 w 6608445"/>
              <a:gd name="connsiteY7" fmla="*/ 0 h 528193"/>
              <a:gd name="connsiteX8" fmla="*/ 6492875 w 6608445"/>
              <a:gd name="connsiteY8" fmla="*/ 319913 h 528193"/>
              <a:gd name="connsiteX0" fmla="*/ 6608445 w 6608445"/>
              <a:gd name="connsiteY0" fmla="*/ 322453 h 528193"/>
              <a:gd name="connsiteX1" fmla="*/ 6158865 w 6608445"/>
              <a:gd name="connsiteY1" fmla="*/ 459613 h 528193"/>
              <a:gd name="connsiteX2" fmla="*/ 4619625 w 6608445"/>
              <a:gd name="connsiteY2" fmla="*/ 528193 h 528193"/>
              <a:gd name="connsiteX3" fmla="*/ 3057525 w 6608445"/>
              <a:gd name="connsiteY3" fmla="*/ 459613 h 528193"/>
              <a:gd name="connsiteX4" fmla="*/ 274701 w 6608445"/>
              <a:gd name="connsiteY4" fmla="*/ 391033 h 528193"/>
              <a:gd name="connsiteX5" fmla="*/ 0 w 6608445"/>
              <a:gd name="connsiteY5" fmla="*/ 181483 h 528193"/>
              <a:gd name="connsiteX6" fmla="*/ 33147 w 6608445"/>
              <a:gd name="connsiteY6" fmla="*/ 78359 h 528193"/>
              <a:gd name="connsiteX7" fmla="*/ 98171 w 6608445"/>
              <a:gd name="connsiteY7" fmla="*/ 0 h 528193"/>
              <a:gd name="connsiteX8" fmla="*/ 6492875 w 6608445"/>
              <a:gd name="connsiteY8" fmla="*/ 319913 h 528193"/>
              <a:gd name="connsiteX0" fmla="*/ 6608445 w 6608445"/>
              <a:gd name="connsiteY0" fmla="*/ 322453 h 553145"/>
              <a:gd name="connsiteX1" fmla="*/ 6158865 w 6608445"/>
              <a:gd name="connsiteY1" fmla="*/ 459613 h 553145"/>
              <a:gd name="connsiteX2" fmla="*/ 4619625 w 6608445"/>
              <a:gd name="connsiteY2" fmla="*/ 528193 h 553145"/>
              <a:gd name="connsiteX3" fmla="*/ 1935861 w 6608445"/>
              <a:gd name="connsiteY3" fmla="*/ 532765 h 553145"/>
              <a:gd name="connsiteX4" fmla="*/ 274701 w 6608445"/>
              <a:gd name="connsiteY4" fmla="*/ 391033 h 553145"/>
              <a:gd name="connsiteX5" fmla="*/ 0 w 6608445"/>
              <a:gd name="connsiteY5" fmla="*/ 181483 h 553145"/>
              <a:gd name="connsiteX6" fmla="*/ 33147 w 6608445"/>
              <a:gd name="connsiteY6" fmla="*/ 78359 h 553145"/>
              <a:gd name="connsiteX7" fmla="*/ 98171 w 6608445"/>
              <a:gd name="connsiteY7" fmla="*/ 0 h 553145"/>
              <a:gd name="connsiteX8" fmla="*/ 6492875 w 6608445"/>
              <a:gd name="connsiteY8" fmla="*/ 319913 h 553145"/>
              <a:gd name="connsiteX0" fmla="*/ 6608445 w 6608445"/>
              <a:gd name="connsiteY0" fmla="*/ 322453 h 545143"/>
              <a:gd name="connsiteX1" fmla="*/ 6158865 w 6608445"/>
              <a:gd name="connsiteY1" fmla="*/ 459613 h 545143"/>
              <a:gd name="connsiteX2" fmla="*/ 4619625 w 6608445"/>
              <a:gd name="connsiteY2" fmla="*/ 528193 h 545143"/>
              <a:gd name="connsiteX3" fmla="*/ 1935861 w 6608445"/>
              <a:gd name="connsiteY3" fmla="*/ 532765 h 545143"/>
              <a:gd name="connsiteX4" fmla="*/ 274701 w 6608445"/>
              <a:gd name="connsiteY4" fmla="*/ 391033 h 545143"/>
              <a:gd name="connsiteX5" fmla="*/ 0 w 6608445"/>
              <a:gd name="connsiteY5" fmla="*/ 181483 h 545143"/>
              <a:gd name="connsiteX6" fmla="*/ 33147 w 6608445"/>
              <a:gd name="connsiteY6" fmla="*/ 78359 h 545143"/>
              <a:gd name="connsiteX7" fmla="*/ 98171 w 6608445"/>
              <a:gd name="connsiteY7" fmla="*/ 0 h 545143"/>
              <a:gd name="connsiteX8" fmla="*/ 6492875 w 6608445"/>
              <a:gd name="connsiteY8" fmla="*/ 319913 h 545143"/>
              <a:gd name="connsiteX0" fmla="*/ 6608445 w 6608445"/>
              <a:gd name="connsiteY0" fmla="*/ 322453 h 545143"/>
              <a:gd name="connsiteX1" fmla="*/ 6158865 w 6608445"/>
              <a:gd name="connsiteY1" fmla="*/ 459613 h 545143"/>
              <a:gd name="connsiteX2" fmla="*/ 4619625 w 6608445"/>
              <a:gd name="connsiteY2" fmla="*/ 528193 h 545143"/>
              <a:gd name="connsiteX3" fmla="*/ 1935861 w 6608445"/>
              <a:gd name="connsiteY3" fmla="*/ 532765 h 545143"/>
              <a:gd name="connsiteX4" fmla="*/ 274701 w 6608445"/>
              <a:gd name="connsiteY4" fmla="*/ 391033 h 545143"/>
              <a:gd name="connsiteX5" fmla="*/ 0 w 6608445"/>
              <a:gd name="connsiteY5" fmla="*/ 181483 h 545143"/>
              <a:gd name="connsiteX6" fmla="*/ 33147 w 6608445"/>
              <a:gd name="connsiteY6" fmla="*/ 78359 h 545143"/>
              <a:gd name="connsiteX7" fmla="*/ 98171 w 6608445"/>
              <a:gd name="connsiteY7" fmla="*/ 0 h 545143"/>
              <a:gd name="connsiteX8" fmla="*/ 6492875 w 6608445"/>
              <a:gd name="connsiteY8" fmla="*/ 319913 h 545143"/>
              <a:gd name="connsiteX0" fmla="*/ 6608445 w 6608445"/>
              <a:gd name="connsiteY0" fmla="*/ 322453 h 576961"/>
              <a:gd name="connsiteX1" fmla="*/ 6158865 w 6608445"/>
              <a:gd name="connsiteY1" fmla="*/ 459613 h 576961"/>
              <a:gd name="connsiteX2" fmla="*/ 4052697 w 6608445"/>
              <a:gd name="connsiteY2" fmla="*/ 576961 h 576961"/>
              <a:gd name="connsiteX3" fmla="*/ 1935861 w 6608445"/>
              <a:gd name="connsiteY3" fmla="*/ 532765 h 576961"/>
              <a:gd name="connsiteX4" fmla="*/ 274701 w 6608445"/>
              <a:gd name="connsiteY4" fmla="*/ 391033 h 576961"/>
              <a:gd name="connsiteX5" fmla="*/ 0 w 6608445"/>
              <a:gd name="connsiteY5" fmla="*/ 181483 h 576961"/>
              <a:gd name="connsiteX6" fmla="*/ 33147 w 6608445"/>
              <a:gd name="connsiteY6" fmla="*/ 78359 h 576961"/>
              <a:gd name="connsiteX7" fmla="*/ 98171 w 6608445"/>
              <a:gd name="connsiteY7" fmla="*/ 0 h 576961"/>
              <a:gd name="connsiteX8" fmla="*/ 6492875 w 6608445"/>
              <a:gd name="connsiteY8" fmla="*/ 319913 h 576961"/>
              <a:gd name="connsiteX0" fmla="*/ 6608445 w 6608445"/>
              <a:gd name="connsiteY0" fmla="*/ 322453 h 576961"/>
              <a:gd name="connsiteX1" fmla="*/ 5823585 w 6608445"/>
              <a:gd name="connsiteY1" fmla="*/ 502285 h 576961"/>
              <a:gd name="connsiteX2" fmla="*/ 4052697 w 6608445"/>
              <a:gd name="connsiteY2" fmla="*/ 576961 h 576961"/>
              <a:gd name="connsiteX3" fmla="*/ 1935861 w 6608445"/>
              <a:gd name="connsiteY3" fmla="*/ 532765 h 576961"/>
              <a:gd name="connsiteX4" fmla="*/ 274701 w 6608445"/>
              <a:gd name="connsiteY4" fmla="*/ 391033 h 576961"/>
              <a:gd name="connsiteX5" fmla="*/ 0 w 6608445"/>
              <a:gd name="connsiteY5" fmla="*/ 181483 h 576961"/>
              <a:gd name="connsiteX6" fmla="*/ 33147 w 6608445"/>
              <a:gd name="connsiteY6" fmla="*/ 78359 h 576961"/>
              <a:gd name="connsiteX7" fmla="*/ 98171 w 6608445"/>
              <a:gd name="connsiteY7" fmla="*/ 0 h 576961"/>
              <a:gd name="connsiteX8" fmla="*/ 6492875 w 6608445"/>
              <a:gd name="connsiteY8" fmla="*/ 319913 h 576961"/>
              <a:gd name="connsiteX0" fmla="*/ 6608445 w 6608445"/>
              <a:gd name="connsiteY0" fmla="*/ 322453 h 576961"/>
              <a:gd name="connsiteX1" fmla="*/ 5823585 w 6608445"/>
              <a:gd name="connsiteY1" fmla="*/ 502285 h 576961"/>
              <a:gd name="connsiteX2" fmla="*/ 4052697 w 6608445"/>
              <a:gd name="connsiteY2" fmla="*/ 576961 h 576961"/>
              <a:gd name="connsiteX3" fmla="*/ 1935861 w 6608445"/>
              <a:gd name="connsiteY3" fmla="*/ 532765 h 576961"/>
              <a:gd name="connsiteX4" fmla="*/ 274701 w 6608445"/>
              <a:gd name="connsiteY4" fmla="*/ 391033 h 576961"/>
              <a:gd name="connsiteX5" fmla="*/ 0 w 6608445"/>
              <a:gd name="connsiteY5" fmla="*/ 181483 h 576961"/>
              <a:gd name="connsiteX6" fmla="*/ 33147 w 6608445"/>
              <a:gd name="connsiteY6" fmla="*/ 78359 h 576961"/>
              <a:gd name="connsiteX7" fmla="*/ 98171 w 6608445"/>
              <a:gd name="connsiteY7" fmla="*/ 0 h 576961"/>
              <a:gd name="connsiteX8" fmla="*/ 6492875 w 6608445"/>
              <a:gd name="connsiteY8" fmla="*/ 319913 h 576961"/>
              <a:gd name="connsiteX0" fmla="*/ 6608445 w 6608445"/>
              <a:gd name="connsiteY0" fmla="*/ 322453 h 576961"/>
              <a:gd name="connsiteX1" fmla="*/ 5823585 w 6608445"/>
              <a:gd name="connsiteY1" fmla="*/ 502285 h 576961"/>
              <a:gd name="connsiteX2" fmla="*/ 4052697 w 6608445"/>
              <a:gd name="connsiteY2" fmla="*/ 576961 h 576961"/>
              <a:gd name="connsiteX3" fmla="*/ 1935861 w 6608445"/>
              <a:gd name="connsiteY3" fmla="*/ 532765 h 576961"/>
              <a:gd name="connsiteX4" fmla="*/ 274701 w 6608445"/>
              <a:gd name="connsiteY4" fmla="*/ 391033 h 576961"/>
              <a:gd name="connsiteX5" fmla="*/ 0 w 6608445"/>
              <a:gd name="connsiteY5" fmla="*/ 181483 h 576961"/>
              <a:gd name="connsiteX6" fmla="*/ 33147 w 6608445"/>
              <a:gd name="connsiteY6" fmla="*/ 78359 h 576961"/>
              <a:gd name="connsiteX7" fmla="*/ 98171 w 6608445"/>
              <a:gd name="connsiteY7" fmla="*/ 0 h 576961"/>
              <a:gd name="connsiteX8" fmla="*/ 6492875 w 6608445"/>
              <a:gd name="connsiteY8" fmla="*/ 319913 h 576961"/>
              <a:gd name="connsiteX0" fmla="*/ 6698335 w 6698335"/>
              <a:gd name="connsiteY0" fmla="*/ 827278 h 1081786"/>
              <a:gd name="connsiteX1" fmla="*/ 5913475 w 6698335"/>
              <a:gd name="connsiteY1" fmla="*/ 1007110 h 1081786"/>
              <a:gd name="connsiteX2" fmla="*/ 4142587 w 6698335"/>
              <a:gd name="connsiteY2" fmla="*/ 1081786 h 1081786"/>
              <a:gd name="connsiteX3" fmla="*/ 2025751 w 6698335"/>
              <a:gd name="connsiteY3" fmla="*/ 1037590 h 1081786"/>
              <a:gd name="connsiteX4" fmla="*/ 364591 w 6698335"/>
              <a:gd name="connsiteY4" fmla="*/ 895858 h 1081786"/>
              <a:gd name="connsiteX5" fmla="*/ 89890 w 6698335"/>
              <a:gd name="connsiteY5" fmla="*/ 686308 h 1081786"/>
              <a:gd name="connsiteX6" fmla="*/ 123037 w 6698335"/>
              <a:gd name="connsiteY6" fmla="*/ 583184 h 1081786"/>
              <a:gd name="connsiteX7" fmla="*/ 7086 w 6698335"/>
              <a:gd name="connsiteY7" fmla="*/ 0 h 1081786"/>
              <a:gd name="connsiteX8" fmla="*/ 6582765 w 6698335"/>
              <a:gd name="connsiteY8" fmla="*/ 824738 h 1081786"/>
              <a:gd name="connsiteX0" fmla="*/ 9023223 w 9023223"/>
              <a:gd name="connsiteY0" fmla="*/ 827278 h 1081786"/>
              <a:gd name="connsiteX1" fmla="*/ 8238363 w 9023223"/>
              <a:gd name="connsiteY1" fmla="*/ 1007110 h 1081786"/>
              <a:gd name="connsiteX2" fmla="*/ 6467475 w 9023223"/>
              <a:gd name="connsiteY2" fmla="*/ 1081786 h 1081786"/>
              <a:gd name="connsiteX3" fmla="*/ 4350639 w 9023223"/>
              <a:gd name="connsiteY3" fmla="*/ 1037590 h 1081786"/>
              <a:gd name="connsiteX4" fmla="*/ 2689479 w 9023223"/>
              <a:gd name="connsiteY4" fmla="*/ 895858 h 1081786"/>
              <a:gd name="connsiteX5" fmla="*/ 2414778 w 9023223"/>
              <a:gd name="connsiteY5" fmla="*/ 686308 h 1081786"/>
              <a:gd name="connsiteX6" fmla="*/ 0 w 9023223"/>
              <a:gd name="connsiteY6" fmla="*/ 78359 h 1081786"/>
              <a:gd name="connsiteX7" fmla="*/ 2331974 w 9023223"/>
              <a:gd name="connsiteY7" fmla="*/ 0 h 1081786"/>
              <a:gd name="connsiteX8" fmla="*/ 8907653 w 9023223"/>
              <a:gd name="connsiteY8" fmla="*/ 824738 h 1081786"/>
              <a:gd name="connsiteX0" fmla="*/ 9023223 w 9023223"/>
              <a:gd name="connsiteY0" fmla="*/ 846328 h 1100836"/>
              <a:gd name="connsiteX1" fmla="*/ 8238363 w 9023223"/>
              <a:gd name="connsiteY1" fmla="*/ 1026160 h 1100836"/>
              <a:gd name="connsiteX2" fmla="*/ 6467475 w 9023223"/>
              <a:gd name="connsiteY2" fmla="*/ 1100836 h 1100836"/>
              <a:gd name="connsiteX3" fmla="*/ 4350639 w 9023223"/>
              <a:gd name="connsiteY3" fmla="*/ 1056640 h 1100836"/>
              <a:gd name="connsiteX4" fmla="*/ 2689479 w 9023223"/>
              <a:gd name="connsiteY4" fmla="*/ 914908 h 1100836"/>
              <a:gd name="connsiteX5" fmla="*/ 2414778 w 9023223"/>
              <a:gd name="connsiteY5" fmla="*/ 705358 h 1100836"/>
              <a:gd name="connsiteX6" fmla="*/ 0 w 9023223"/>
              <a:gd name="connsiteY6" fmla="*/ 97409 h 1100836"/>
              <a:gd name="connsiteX7" fmla="*/ 2408174 w 9023223"/>
              <a:gd name="connsiteY7" fmla="*/ 0 h 1100836"/>
              <a:gd name="connsiteX8" fmla="*/ 8907653 w 9023223"/>
              <a:gd name="connsiteY8" fmla="*/ 843788 h 1100836"/>
              <a:gd name="connsiteX0" fmla="*/ 9023223 w 9023223"/>
              <a:gd name="connsiteY0" fmla="*/ 853768 h 1108276"/>
              <a:gd name="connsiteX1" fmla="*/ 8238363 w 9023223"/>
              <a:gd name="connsiteY1" fmla="*/ 1033600 h 1108276"/>
              <a:gd name="connsiteX2" fmla="*/ 6467475 w 9023223"/>
              <a:gd name="connsiteY2" fmla="*/ 1108276 h 1108276"/>
              <a:gd name="connsiteX3" fmla="*/ 4350639 w 9023223"/>
              <a:gd name="connsiteY3" fmla="*/ 1064080 h 1108276"/>
              <a:gd name="connsiteX4" fmla="*/ 2689479 w 9023223"/>
              <a:gd name="connsiteY4" fmla="*/ 922348 h 1108276"/>
              <a:gd name="connsiteX5" fmla="*/ 2414778 w 9023223"/>
              <a:gd name="connsiteY5" fmla="*/ 712798 h 1108276"/>
              <a:gd name="connsiteX6" fmla="*/ 0 w 9023223"/>
              <a:gd name="connsiteY6" fmla="*/ 104849 h 1108276"/>
              <a:gd name="connsiteX7" fmla="*/ 2408174 w 9023223"/>
              <a:gd name="connsiteY7" fmla="*/ 7440 h 1108276"/>
              <a:gd name="connsiteX8" fmla="*/ 8907653 w 9023223"/>
              <a:gd name="connsiteY8" fmla="*/ 851228 h 1108276"/>
              <a:gd name="connsiteX0" fmla="*/ 9023223 w 9023223"/>
              <a:gd name="connsiteY0" fmla="*/ 855855 h 1110363"/>
              <a:gd name="connsiteX1" fmla="*/ 8238363 w 9023223"/>
              <a:gd name="connsiteY1" fmla="*/ 1035687 h 1110363"/>
              <a:gd name="connsiteX2" fmla="*/ 6467475 w 9023223"/>
              <a:gd name="connsiteY2" fmla="*/ 1110363 h 1110363"/>
              <a:gd name="connsiteX3" fmla="*/ 4350639 w 9023223"/>
              <a:gd name="connsiteY3" fmla="*/ 1066167 h 1110363"/>
              <a:gd name="connsiteX4" fmla="*/ 2689479 w 9023223"/>
              <a:gd name="connsiteY4" fmla="*/ 924435 h 1110363"/>
              <a:gd name="connsiteX5" fmla="*/ 2414778 w 9023223"/>
              <a:gd name="connsiteY5" fmla="*/ 714885 h 1110363"/>
              <a:gd name="connsiteX6" fmla="*/ 0 w 9023223"/>
              <a:gd name="connsiteY6" fmla="*/ 106936 h 1110363"/>
              <a:gd name="connsiteX7" fmla="*/ 2408174 w 9023223"/>
              <a:gd name="connsiteY7" fmla="*/ 9527 h 1110363"/>
              <a:gd name="connsiteX8" fmla="*/ 8907653 w 9023223"/>
              <a:gd name="connsiteY8" fmla="*/ 853315 h 1110363"/>
              <a:gd name="connsiteX0" fmla="*/ 9023223 w 9023223"/>
              <a:gd name="connsiteY0" fmla="*/ 884985 h 1139493"/>
              <a:gd name="connsiteX1" fmla="*/ 8238363 w 9023223"/>
              <a:gd name="connsiteY1" fmla="*/ 1064817 h 1139493"/>
              <a:gd name="connsiteX2" fmla="*/ 6467475 w 9023223"/>
              <a:gd name="connsiteY2" fmla="*/ 1139493 h 1139493"/>
              <a:gd name="connsiteX3" fmla="*/ 4350639 w 9023223"/>
              <a:gd name="connsiteY3" fmla="*/ 1095297 h 1139493"/>
              <a:gd name="connsiteX4" fmla="*/ 2689479 w 9023223"/>
              <a:gd name="connsiteY4" fmla="*/ 953565 h 1139493"/>
              <a:gd name="connsiteX5" fmla="*/ 2414778 w 9023223"/>
              <a:gd name="connsiteY5" fmla="*/ 744015 h 1139493"/>
              <a:gd name="connsiteX6" fmla="*/ 0 w 9023223"/>
              <a:gd name="connsiteY6" fmla="*/ 136066 h 1139493"/>
              <a:gd name="connsiteX7" fmla="*/ 2626450 w 9023223"/>
              <a:gd name="connsiteY7" fmla="*/ 9160 h 1139493"/>
              <a:gd name="connsiteX8" fmla="*/ 8907653 w 9023223"/>
              <a:gd name="connsiteY8" fmla="*/ 882445 h 1139493"/>
              <a:gd name="connsiteX0" fmla="*/ 9023223 w 9023223"/>
              <a:gd name="connsiteY0" fmla="*/ 884985 h 1139493"/>
              <a:gd name="connsiteX1" fmla="*/ 8238363 w 9023223"/>
              <a:gd name="connsiteY1" fmla="*/ 1064817 h 1139493"/>
              <a:gd name="connsiteX2" fmla="*/ 6467475 w 9023223"/>
              <a:gd name="connsiteY2" fmla="*/ 1139493 h 1139493"/>
              <a:gd name="connsiteX3" fmla="*/ 4350639 w 9023223"/>
              <a:gd name="connsiteY3" fmla="*/ 1095297 h 1139493"/>
              <a:gd name="connsiteX4" fmla="*/ 2689479 w 9023223"/>
              <a:gd name="connsiteY4" fmla="*/ 953565 h 1139493"/>
              <a:gd name="connsiteX5" fmla="*/ 2414778 w 9023223"/>
              <a:gd name="connsiteY5" fmla="*/ 744015 h 1139493"/>
              <a:gd name="connsiteX6" fmla="*/ 0 w 9023223"/>
              <a:gd name="connsiteY6" fmla="*/ 136066 h 1139493"/>
              <a:gd name="connsiteX7" fmla="*/ 2626450 w 9023223"/>
              <a:gd name="connsiteY7" fmla="*/ 9160 h 1139493"/>
              <a:gd name="connsiteX8" fmla="*/ 8907653 w 9023223"/>
              <a:gd name="connsiteY8" fmla="*/ 882445 h 1139493"/>
              <a:gd name="connsiteX0" fmla="*/ 9023223 w 9023223"/>
              <a:gd name="connsiteY0" fmla="*/ 884985 h 1139493"/>
              <a:gd name="connsiteX1" fmla="*/ 8238363 w 9023223"/>
              <a:gd name="connsiteY1" fmla="*/ 1064817 h 1139493"/>
              <a:gd name="connsiteX2" fmla="*/ 6467475 w 9023223"/>
              <a:gd name="connsiteY2" fmla="*/ 1139493 h 1139493"/>
              <a:gd name="connsiteX3" fmla="*/ 4350639 w 9023223"/>
              <a:gd name="connsiteY3" fmla="*/ 1095297 h 1139493"/>
              <a:gd name="connsiteX4" fmla="*/ 2689479 w 9023223"/>
              <a:gd name="connsiteY4" fmla="*/ 953565 h 1139493"/>
              <a:gd name="connsiteX5" fmla="*/ 2414778 w 9023223"/>
              <a:gd name="connsiteY5" fmla="*/ 744015 h 1139493"/>
              <a:gd name="connsiteX6" fmla="*/ 0 w 9023223"/>
              <a:gd name="connsiteY6" fmla="*/ 136066 h 1139493"/>
              <a:gd name="connsiteX7" fmla="*/ 2626450 w 9023223"/>
              <a:gd name="connsiteY7" fmla="*/ 9160 h 1139493"/>
              <a:gd name="connsiteX8" fmla="*/ 8907653 w 9023223"/>
              <a:gd name="connsiteY8" fmla="*/ 882445 h 1139493"/>
              <a:gd name="connsiteX0" fmla="*/ 9447977 w 9447977"/>
              <a:gd name="connsiteY0" fmla="*/ 884985 h 1139493"/>
              <a:gd name="connsiteX1" fmla="*/ 8663117 w 9447977"/>
              <a:gd name="connsiteY1" fmla="*/ 1064817 h 1139493"/>
              <a:gd name="connsiteX2" fmla="*/ 6892229 w 9447977"/>
              <a:gd name="connsiteY2" fmla="*/ 1139493 h 1139493"/>
              <a:gd name="connsiteX3" fmla="*/ 4775393 w 9447977"/>
              <a:gd name="connsiteY3" fmla="*/ 1095297 h 1139493"/>
              <a:gd name="connsiteX4" fmla="*/ 3114233 w 9447977"/>
              <a:gd name="connsiteY4" fmla="*/ 953565 h 1139493"/>
              <a:gd name="connsiteX5" fmla="*/ 2839532 w 9447977"/>
              <a:gd name="connsiteY5" fmla="*/ 744015 h 1139493"/>
              <a:gd name="connsiteX6" fmla="*/ 0 w 9447977"/>
              <a:gd name="connsiteY6" fmla="*/ 265852 h 1139493"/>
              <a:gd name="connsiteX7" fmla="*/ 3051204 w 9447977"/>
              <a:gd name="connsiteY7" fmla="*/ 9160 h 1139493"/>
              <a:gd name="connsiteX8" fmla="*/ 9332407 w 9447977"/>
              <a:gd name="connsiteY8" fmla="*/ 882445 h 1139493"/>
              <a:gd name="connsiteX0" fmla="*/ 9611216 w 9611216"/>
              <a:gd name="connsiteY0" fmla="*/ 884985 h 1139493"/>
              <a:gd name="connsiteX1" fmla="*/ 8826356 w 9611216"/>
              <a:gd name="connsiteY1" fmla="*/ 1064817 h 1139493"/>
              <a:gd name="connsiteX2" fmla="*/ 7055468 w 9611216"/>
              <a:gd name="connsiteY2" fmla="*/ 1139493 h 1139493"/>
              <a:gd name="connsiteX3" fmla="*/ 4938632 w 9611216"/>
              <a:gd name="connsiteY3" fmla="*/ 1095297 h 1139493"/>
              <a:gd name="connsiteX4" fmla="*/ 3277472 w 9611216"/>
              <a:gd name="connsiteY4" fmla="*/ 953565 h 1139493"/>
              <a:gd name="connsiteX5" fmla="*/ 0 w 9611216"/>
              <a:gd name="connsiteY5" fmla="*/ 537537 h 1139493"/>
              <a:gd name="connsiteX6" fmla="*/ 163239 w 9611216"/>
              <a:gd name="connsiteY6" fmla="*/ 265852 h 1139493"/>
              <a:gd name="connsiteX7" fmla="*/ 3214443 w 9611216"/>
              <a:gd name="connsiteY7" fmla="*/ 9160 h 1139493"/>
              <a:gd name="connsiteX8" fmla="*/ 9495646 w 9611216"/>
              <a:gd name="connsiteY8" fmla="*/ 882445 h 1139493"/>
              <a:gd name="connsiteX0" fmla="*/ 9611216 w 9611216"/>
              <a:gd name="connsiteY0" fmla="*/ 884985 h 1139493"/>
              <a:gd name="connsiteX1" fmla="*/ 8826356 w 9611216"/>
              <a:gd name="connsiteY1" fmla="*/ 1064817 h 1139493"/>
              <a:gd name="connsiteX2" fmla="*/ 7055468 w 9611216"/>
              <a:gd name="connsiteY2" fmla="*/ 1139493 h 1139493"/>
              <a:gd name="connsiteX3" fmla="*/ 4938632 w 9611216"/>
              <a:gd name="connsiteY3" fmla="*/ 1095297 h 1139493"/>
              <a:gd name="connsiteX4" fmla="*/ 304197 w 9611216"/>
              <a:gd name="connsiteY4" fmla="*/ 776584 h 1139493"/>
              <a:gd name="connsiteX5" fmla="*/ 0 w 9611216"/>
              <a:gd name="connsiteY5" fmla="*/ 537537 h 1139493"/>
              <a:gd name="connsiteX6" fmla="*/ 163239 w 9611216"/>
              <a:gd name="connsiteY6" fmla="*/ 265852 h 1139493"/>
              <a:gd name="connsiteX7" fmla="*/ 3214443 w 9611216"/>
              <a:gd name="connsiteY7" fmla="*/ 9160 h 1139493"/>
              <a:gd name="connsiteX8" fmla="*/ 9495646 w 9611216"/>
              <a:gd name="connsiteY8" fmla="*/ 882445 h 1139493"/>
              <a:gd name="connsiteX0" fmla="*/ 9611216 w 9611216"/>
              <a:gd name="connsiteY0" fmla="*/ 884985 h 1139493"/>
              <a:gd name="connsiteX1" fmla="*/ 8826356 w 9611216"/>
              <a:gd name="connsiteY1" fmla="*/ 1064817 h 1139493"/>
              <a:gd name="connsiteX2" fmla="*/ 7055468 w 9611216"/>
              <a:gd name="connsiteY2" fmla="*/ 1139493 h 1139493"/>
              <a:gd name="connsiteX3" fmla="*/ 3794157 w 9611216"/>
              <a:gd name="connsiteY3" fmla="*/ 1095297 h 1139493"/>
              <a:gd name="connsiteX4" fmla="*/ 304197 w 9611216"/>
              <a:gd name="connsiteY4" fmla="*/ 776584 h 1139493"/>
              <a:gd name="connsiteX5" fmla="*/ 0 w 9611216"/>
              <a:gd name="connsiteY5" fmla="*/ 537537 h 1139493"/>
              <a:gd name="connsiteX6" fmla="*/ 163239 w 9611216"/>
              <a:gd name="connsiteY6" fmla="*/ 265852 h 1139493"/>
              <a:gd name="connsiteX7" fmla="*/ 3214443 w 9611216"/>
              <a:gd name="connsiteY7" fmla="*/ 9160 h 1139493"/>
              <a:gd name="connsiteX8" fmla="*/ 9495646 w 9611216"/>
              <a:gd name="connsiteY8" fmla="*/ 882445 h 1139493"/>
              <a:gd name="connsiteX0" fmla="*/ 9611216 w 9611216"/>
              <a:gd name="connsiteY0" fmla="*/ 884985 h 1139493"/>
              <a:gd name="connsiteX1" fmla="*/ 8826356 w 9611216"/>
              <a:gd name="connsiteY1" fmla="*/ 1064817 h 1139493"/>
              <a:gd name="connsiteX2" fmla="*/ 7055468 w 9611216"/>
              <a:gd name="connsiteY2" fmla="*/ 1139493 h 1139493"/>
              <a:gd name="connsiteX3" fmla="*/ 3794157 w 9611216"/>
              <a:gd name="connsiteY3" fmla="*/ 1095297 h 1139493"/>
              <a:gd name="connsiteX4" fmla="*/ 304197 w 9611216"/>
              <a:gd name="connsiteY4" fmla="*/ 776584 h 1139493"/>
              <a:gd name="connsiteX5" fmla="*/ 0 w 9611216"/>
              <a:gd name="connsiteY5" fmla="*/ 537537 h 1139493"/>
              <a:gd name="connsiteX6" fmla="*/ 163239 w 9611216"/>
              <a:gd name="connsiteY6" fmla="*/ 265852 h 1139493"/>
              <a:gd name="connsiteX7" fmla="*/ 3214443 w 9611216"/>
              <a:gd name="connsiteY7" fmla="*/ 9160 h 1139493"/>
              <a:gd name="connsiteX8" fmla="*/ 9495646 w 9611216"/>
              <a:gd name="connsiteY8" fmla="*/ 882445 h 1139493"/>
              <a:gd name="connsiteX0" fmla="*/ 9611216 w 9611216"/>
              <a:gd name="connsiteY0" fmla="*/ 884985 h 1139493"/>
              <a:gd name="connsiteX1" fmla="*/ 8826356 w 9611216"/>
              <a:gd name="connsiteY1" fmla="*/ 1064817 h 1139493"/>
              <a:gd name="connsiteX2" fmla="*/ 7055468 w 9611216"/>
              <a:gd name="connsiteY2" fmla="*/ 1139493 h 1139493"/>
              <a:gd name="connsiteX3" fmla="*/ 3794157 w 9611216"/>
              <a:gd name="connsiteY3" fmla="*/ 1095297 h 1139493"/>
              <a:gd name="connsiteX4" fmla="*/ 304197 w 9611216"/>
              <a:gd name="connsiteY4" fmla="*/ 776584 h 1139493"/>
              <a:gd name="connsiteX5" fmla="*/ 0 w 9611216"/>
              <a:gd name="connsiteY5" fmla="*/ 537537 h 1139493"/>
              <a:gd name="connsiteX6" fmla="*/ 163239 w 9611216"/>
              <a:gd name="connsiteY6" fmla="*/ 265852 h 1139493"/>
              <a:gd name="connsiteX7" fmla="*/ 3214443 w 9611216"/>
              <a:gd name="connsiteY7" fmla="*/ 9160 h 1139493"/>
              <a:gd name="connsiteX8" fmla="*/ 9495646 w 9611216"/>
              <a:gd name="connsiteY8" fmla="*/ 882445 h 1139493"/>
              <a:gd name="connsiteX0" fmla="*/ 9611216 w 9611216"/>
              <a:gd name="connsiteY0" fmla="*/ 884985 h 1139493"/>
              <a:gd name="connsiteX1" fmla="*/ 8826356 w 9611216"/>
              <a:gd name="connsiteY1" fmla="*/ 1064817 h 1139493"/>
              <a:gd name="connsiteX2" fmla="*/ 7055468 w 9611216"/>
              <a:gd name="connsiteY2" fmla="*/ 1139493 h 1139493"/>
              <a:gd name="connsiteX3" fmla="*/ 3794157 w 9611216"/>
              <a:gd name="connsiteY3" fmla="*/ 1095297 h 1139493"/>
              <a:gd name="connsiteX4" fmla="*/ 304197 w 9611216"/>
              <a:gd name="connsiteY4" fmla="*/ 776584 h 1139493"/>
              <a:gd name="connsiteX5" fmla="*/ 0 w 9611216"/>
              <a:gd name="connsiteY5" fmla="*/ 537537 h 1139493"/>
              <a:gd name="connsiteX6" fmla="*/ 163239 w 9611216"/>
              <a:gd name="connsiteY6" fmla="*/ 265852 h 1139493"/>
              <a:gd name="connsiteX7" fmla="*/ 3214443 w 9611216"/>
              <a:gd name="connsiteY7" fmla="*/ 9160 h 1139493"/>
              <a:gd name="connsiteX8" fmla="*/ 9495646 w 9611216"/>
              <a:gd name="connsiteY8" fmla="*/ 882445 h 1139493"/>
              <a:gd name="connsiteX0" fmla="*/ 9611216 w 9611216"/>
              <a:gd name="connsiteY0" fmla="*/ 914142 h 1168650"/>
              <a:gd name="connsiteX1" fmla="*/ 8826356 w 9611216"/>
              <a:gd name="connsiteY1" fmla="*/ 1093974 h 1168650"/>
              <a:gd name="connsiteX2" fmla="*/ 7055468 w 9611216"/>
              <a:gd name="connsiteY2" fmla="*/ 1168650 h 1168650"/>
              <a:gd name="connsiteX3" fmla="*/ 3794157 w 9611216"/>
              <a:gd name="connsiteY3" fmla="*/ 1124454 h 1168650"/>
              <a:gd name="connsiteX4" fmla="*/ 304197 w 9611216"/>
              <a:gd name="connsiteY4" fmla="*/ 805741 h 1168650"/>
              <a:gd name="connsiteX5" fmla="*/ 0 w 9611216"/>
              <a:gd name="connsiteY5" fmla="*/ 566694 h 1168650"/>
              <a:gd name="connsiteX6" fmla="*/ 163239 w 9611216"/>
              <a:gd name="connsiteY6" fmla="*/ 295009 h 1168650"/>
              <a:gd name="connsiteX7" fmla="*/ 4058050 w 9611216"/>
              <a:gd name="connsiteY7" fmla="*/ 8820 h 1168650"/>
              <a:gd name="connsiteX8" fmla="*/ 9495646 w 9611216"/>
              <a:gd name="connsiteY8" fmla="*/ 911602 h 1168650"/>
              <a:gd name="connsiteX0" fmla="*/ 9611216 w 9611216"/>
              <a:gd name="connsiteY0" fmla="*/ 914142 h 1168650"/>
              <a:gd name="connsiteX1" fmla="*/ 8826356 w 9611216"/>
              <a:gd name="connsiteY1" fmla="*/ 1093974 h 1168650"/>
              <a:gd name="connsiteX2" fmla="*/ 7055468 w 9611216"/>
              <a:gd name="connsiteY2" fmla="*/ 1168650 h 1168650"/>
              <a:gd name="connsiteX3" fmla="*/ 3794157 w 9611216"/>
              <a:gd name="connsiteY3" fmla="*/ 1124454 h 1168650"/>
              <a:gd name="connsiteX4" fmla="*/ 304197 w 9611216"/>
              <a:gd name="connsiteY4" fmla="*/ 805741 h 1168650"/>
              <a:gd name="connsiteX5" fmla="*/ 0 w 9611216"/>
              <a:gd name="connsiteY5" fmla="*/ 566694 h 1168650"/>
              <a:gd name="connsiteX6" fmla="*/ 163239 w 9611216"/>
              <a:gd name="connsiteY6" fmla="*/ 295009 h 1168650"/>
              <a:gd name="connsiteX7" fmla="*/ 4058050 w 9611216"/>
              <a:gd name="connsiteY7" fmla="*/ 8820 h 1168650"/>
              <a:gd name="connsiteX8" fmla="*/ 9495646 w 9611216"/>
              <a:gd name="connsiteY8" fmla="*/ 911602 h 1168650"/>
              <a:gd name="connsiteX0" fmla="*/ 9611216 w 9611216"/>
              <a:gd name="connsiteY0" fmla="*/ 910570 h 1165078"/>
              <a:gd name="connsiteX1" fmla="*/ 8826356 w 9611216"/>
              <a:gd name="connsiteY1" fmla="*/ 1090402 h 1165078"/>
              <a:gd name="connsiteX2" fmla="*/ 7055468 w 9611216"/>
              <a:gd name="connsiteY2" fmla="*/ 1165078 h 1165078"/>
              <a:gd name="connsiteX3" fmla="*/ 3794157 w 9611216"/>
              <a:gd name="connsiteY3" fmla="*/ 1120882 h 1165078"/>
              <a:gd name="connsiteX4" fmla="*/ 304197 w 9611216"/>
              <a:gd name="connsiteY4" fmla="*/ 802169 h 1165078"/>
              <a:gd name="connsiteX5" fmla="*/ 0 w 9611216"/>
              <a:gd name="connsiteY5" fmla="*/ 563122 h 1165078"/>
              <a:gd name="connsiteX6" fmla="*/ 163239 w 9611216"/>
              <a:gd name="connsiteY6" fmla="*/ 291437 h 1165078"/>
              <a:gd name="connsiteX7" fmla="*/ 4058050 w 9611216"/>
              <a:gd name="connsiteY7" fmla="*/ 5248 h 1165078"/>
              <a:gd name="connsiteX8" fmla="*/ 9495646 w 9611216"/>
              <a:gd name="connsiteY8" fmla="*/ 908030 h 1165078"/>
              <a:gd name="connsiteX0" fmla="*/ 9684821 w 9684821"/>
              <a:gd name="connsiteY0" fmla="*/ 912420 h 1166928"/>
              <a:gd name="connsiteX1" fmla="*/ 8899961 w 9684821"/>
              <a:gd name="connsiteY1" fmla="*/ 1092252 h 1166928"/>
              <a:gd name="connsiteX2" fmla="*/ 7129073 w 9684821"/>
              <a:gd name="connsiteY2" fmla="*/ 1166928 h 1166928"/>
              <a:gd name="connsiteX3" fmla="*/ 3867762 w 9684821"/>
              <a:gd name="connsiteY3" fmla="*/ 1122732 h 1166928"/>
              <a:gd name="connsiteX4" fmla="*/ 377802 w 9684821"/>
              <a:gd name="connsiteY4" fmla="*/ 804019 h 1166928"/>
              <a:gd name="connsiteX5" fmla="*/ 73605 w 9684821"/>
              <a:gd name="connsiteY5" fmla="*/ 564972 h 1166928"/>
              <a:gd name="connsiteX6" fmla="*/ 42165 w 9684821"/>
              <a:gd name="connsiteY6" fmla="*/ 210696 h 1166928"/>
              <a:gd name="connsiteX7" fmla="*/ 4131655 w 9684821"/>
              <a:gd name="connsiteY7" fmla="*/ 7098 h 1166928"/>
              <a:gd name="connsiteX8" fmla="*/ 9569251 w 9684821"/>
              <a:gd name="connsiteY8" fmla="*/ 909880 h 1166928"/>
              <a:gd name="connsiteX0" fmla="*/ 9640338 w 9640338"/>
              <a:gd name="connsiteY0" fmla="*/ 912081 h 1166589"/>
              <a:gd name="connsiteX1" fmla="*/ 8855478 w 9640338"/>
              <a:gd name="connsiteY1" fmla="*/ 1091913 h 1166589"/>
              <a:gd name="connsiteX2" fmla="*/ 7084590 w 9640338"/>
              <a:gd name="connsiteY2" fmla="*/ 1166589 h 1166589"/>
              <a:gd name="connsiteX3" fmla="*/ 3823279 w 9640338"/>
              <a:gd name="connsiteY3" fmla="*/ 1122393 h 1166589"/>
              <a:gd name="connsiteX4" fmla="*/ 333319 w 9640338"/>
              <a:gd name="connsiteY4" fmla="*/ 803680 h 1166589"/>
              <a:gd name="connsiteX5" fmla="*/ 29122 w 9640338"/>
              <a:gd name="connsiteY5" fmla="*/ 564633 h 1166589"/>
              <a:gd name="connsiteX6" fmla="*/ 56675 w 9640338"/>
              <a:gd name="connsiteY6" fmla="*/ 222156 h 1166589"/>
              <a:gd name="connsiteX7" fmla="*/ 4087172 w 9640338"/>
              <a:gd name="connsiteY7" fmla="*/ 6759 h 1166589"/>
              <a:gd name="connsiteX8" fmla="*/ 9524768 w 9640338"/>
              <a:gd name="connsiteY8" fmla="*/ 909541 h 1166589"/>
              <a:gd name="connsiteX0" fmla="*/ 9612429 w 9612429"/>
              <a:gd name="connsiteY0" fmla="*/ 911490 h 1165998"/>
              <a:gd name="connsiteX1" fmla="*/ 8827569 w 9612429"/>
              <a:gd name="connsiteY1" fmla="*/ 1091322 h 1165998"/>
              <a:gd name="connsiteX2" fmla="*/ 7056681 w 9612429"/>
              <a:gd name="connsiteY2" fmla="*/ 1165998 h 1165998"/>
              <a:gd name="connsiteX3" fmla="*/ 3795370 w 9612429"/>
              <a:gd name="connsiteY3" fmla="*/ 1121802 h 1165998"/>
              <a:gd name="connsiteX4" fmla="*/ 305410 w 9612429"/>
              <a:gd name="connsiteY4" fmla="*/ 803089 h 1165998"/>
              <a:gd name="connsiteX5" fmla="*/ 1213 w 9612429"/>
              <a:gd name="connsiteY5" fmla="*/ 564042 h 1165998"/>
              <a:gd name="connsiteX6" fmla="*/ 81861 w 9612429"/>
              <a:gd name="connsiteY6" fmla="*/ 245162 h 1165998"/>
              <a:gd name="connsiteX7" fmla="*/ 4059263 w 9612429"/>
              <a:gd name="connsiteY7" fmla="*/ 6168 h 1165998"/>
              <a:gd name="connsiteX8" fmla="*/ 9496859 w 9612429"/>
              <a:gd name="connsiteY8" fmla="*/ 908950 h 1165998"/>
              <a:gd name="connsiteX0" fmla="*/ 9646613 w 9646613"/>
              <a:gd name="connsiteY0" fmla="*/ 911490 h 1165998"/>
              <a:gd name="connsiteX1" fmla="*/ 8861753 w 9646613"/>
              <a:gd name="connsiteY1" fmla="*/ 1091322 h 1165998"/>
              <a:gd name="connsiteX2" fmla="*/ 7090865 w 9646613"/>
              <a:gd name="connsiteY2" fmla="*/ 1165998 h 1165998"/>
              <a:gd name="connsiteX3" fmla="*/ 3829554 w 9646613"/>
              <a:gd name="connsiteY3" fmla="*/ 1121802 h 1165998"/>
              <a:gd name="connsiteX4" fmla="*/ 339594 w 9646613"/>
              <a:gd name="connsiteY4" fmla="*/ 803089 h 1165998"/>
              <a:gd name="connsiteX5" fmla="*/ 0 w 9646613"/>
              <a:gd name="connsiteY5" fmla="*/ 534545 h 1165998"/>
              <a:gd name="connsiteX6" fmla="*/ 116045 w 9646613"/>
              <a:gd name="connsiteY6" fmla="*/ 245162 h 1165998"/>
              <a:gd name="connsiteX7" fmla="*/ 4093447 w 9646613"/>
              <a:gd name="connsiteY7" fmla="*/ 6168 h 1165998"/>
              <a:gd name="connsiteX8" fmla="*/ 9531043 w 9646613"/>
              <a:gd name="connsiteY8" fmla="*/ 908950 h 1165998"/>
              <a:gd name="connsiteX0" fmla="*/ 9646613 w 9646613"/>
              <a:gd name="connsiteY0" fmla="*/ 911490 h 1165998"/>
              <a:gd name="connsiteX1" fmla="*/ 8861753 w 9646613"/>
              <a:gd name="connsiteY1" fmla="*/ 1091322 h 1165998"/>
              <a:gd name="connsiteX2" fmla="*/ 7090865 w 9646613"/>
              <a:gd name="connsiteY2" fmla="*/ 1165998 h 1165998"/>
              <a:gd name="connsiteX3" fmla="*/ 3829554 w 9646613"/>
              <a:gd name="connsiteY3" fmla="*/ 1121802 h 1165998"/>
              <a:gd name="connsiteX4" fmla="*/ 374990 w 9646613"/>
              <a:gd name="connsiteY4" fmla="*/ 797189 h 1165998"/>
              <a:gd name="connsiteX5" fmla="*/ 0 w 9646613"/>
              <a:gd name="connsiteY5" fmla="*/ 534545 h 1165998"/>
              <a:gd name="connsiteX6" fmla="*/ 116045 w 9646613"/>
              <a:gd name="connsiteY6" fmla="*/ 245162 h 1165998"/>
              <a:gd name="connsiteX7" fmla="*/ 4093447 w 9646613"/>
              <a:gd name="connsiteY7" fmla="*/ 6168 h 1165998"/>
              <a:gd name="connsiteX8" fmla="*/ 9531043 w 9646613"/>
              <a:gd name="connsiteY8" fmla="*/ 908950 h 1165998"/>
              <a:gd name="connsiteX0" fmla="*/ 9646613 w 9646613"/>
              <a:gd name="connsiteY0" fmla="*/ 911490 h 1165998"/>
              <a:gd name="connsiteX1" fmla="*/ 8861753 w 9646613"/>
              <a:gd name="connsiteY1" fmla="*/ 1091322 h 1165998"/>
              <a:gd name="connsiteX2" fmla="*/ 7090865 w 9646613"/>
              <a:gd name="connsiteY2" fmla="*/ 1165998 h 1165998"/>
              <a:gd name="connsiteX3" fmla="*/ 3829554 w 9646613"/>
              <a:gd name="connsiteY3" fmla="*/ 1092306 h 1165998"/>
              <a:gd name="connsiteX4" fmla="*/ 374990 w 9646613"/>
              <a:gd name="connsiteY4" fmla="*/ 797189 h 1165998"/>
              <a:gd name="connsiteX5" fmla="*/ 0 w 9646613"/>
              <a:gd name="connsiteY5" fmla="*/ 534545 h 1165998"/>
              <a:gd name="connsiteX6" fmla="*/ 116045 w 9646613"/>
              <a:gd name="connsiteY6" fmla="*/ 245162 h 1165998"/>
              <a:gd name="connsiteX7" fmla="*/ 4093447 w 9646613"/>
              <a:gd name="connsiteY7" fmla="*/ 6168 h 1165998"/>
              <a:gd name="connsiteX8" fmla="*/ 9531043 w 9646613"/>
              <a:gd name="connsiteY8" fmla="*/ 908950 h 1165998"/>
              <a:gd name="connsiteX0" fmla="*/ 9646613 w 9646613"/>
              <a:gd name="connsiteY0" fmla="*/ 911490 h 1165998"/>
              <a:gd name="connsiteX1" fmla="*/ 8861753 w 9646613"/>
              <a:gd name="connsiteY1" fmla="*/ 1091322 h 1165998"/>
              <a:gd name="connsiteX2" fmla="*/ 7090865 w 9646613"/>
              <a:gd name="connsiteY2" fmla="*/ 1165998 h 1165998"/>
              <a:gd name="connsiteX3" fmla="*/ 3829554 w 9646613"/>
              <a:gd name="connsiteY3" fmla="*/ 1092306 h 1165998"/>
              <a:gd name="connsiteX4" fmla="*/ 374990 w 9646613"/>
              <a:gd name="connsiteY4" fmla="*/ 797189 h 1165998"/>
              <a:gd name="connsiteX5" fmla="*/ 0 w 9646613"/>
              <a:gd name="connsiteY5" fmla="*/ 534545 h 1165998"/>
              <a:gd name="connsiteX6" fmla="*/ 116045 w 9646613"/>
              <a:gd name="connsiteY6" fmla="*/ 245162 h 1165998"/>
              <a:gd name="connsiteX7" fmla="*/ 4093447 w 9646613"/>
              <a:gd name="connsiteY7" fmla="*/ 6168 h 1165998"/>
              <a:gd name="connsiteX8" fmla="*/ 9531043 w 9646613"/>
              <a:gd name="connsiteY8" fmla="*/ 908950 h 1165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46613" h="1165998">
                <a:moveTo>
                  <a:pt x="9646613" y="911490"/>
                </a:moveTo>
                <a:cubicBezTo>
                  <a:pt x="9496753" y="957210"/>
                  <a:pt x="9407472" y="1043189"/>
                  <a:pt x="8861753" y="1091322"/>
                </a:cubicBezTo>
                <a:cubicBezTo>
                  <a:pt x="8022410" y="1136153"/>
                  <a:pt x="7613470" y="1165363"/>
                  <a:pt x="7090865" y="1165998"/>
                </a:cubicBezTo>
                <a:cubicBezTo>
                  <a:pt x="6003761" y="1141434"/>
                  <a:pt x="4969752" y="1152266"/>
                  <a:pt x="3829554" y="1092306"/>
                </a:cubicBezTo>
                <a:cubicBezTo>
                  <a:pt x="3221351" y="1071986"/>
                  <a:pt x="469605" y="836559"/>
                  <a:pt x="374990" y="797189"/>
                </a:cubicBezTo>
                <a:cubicBezTo>
                  <a:pt x="63713" y="715147"/>
                  <a:pt x="9525" y="570740"/>
                  <a:pt x="0" y="534545"/>
                </a:cubicBezTo>
                <a:cubicBezTo>
                  <a:pt x="7219" y="390889"/>
                  <a:pt x="2639" y="329825"/>
                  <a:pt x="116045" y="245162"/>
                </a:cubicBezTo>
                <a:cubicBezTo>
                  <a:pt x="288773" y="193597"/>
                  <a:pt x="3250467" y="-40733"/>
                  <a:pt x="4093447" y="6168"/>
                </a:cubicBezTo>
                <a:cubicBezTo>
                  <a:pt x="4944384" y="51457"/>
                  <a:pt x="7364550" y="627687"/>
                  <a:pt x="9531043" y="908950"/>
                </a:cubicBezTo>
              </a:path>
            </a:pathLst>
          </a:cu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400615-EB6F-5765-72EA-BACB59BC5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E91CA-9B22-2844-8E94-2A762C5288E7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3955A8-CB89-15E1-3ABC-CD23FCBBDB9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420000" flipH="1" flipV="1">
            <a:off x="1899369" y="2898784"/>
            <a:ext cx="8691154" cy="72384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BE50DEA-CD8D-6764-7DEE-C522CF13CFE1}"/>
              </a:ext>
            </a:extLst>
          </p:cNvPr>
          <p:cNvCxnSpPr/>
          <p:nvPr/>
        </p:nvCxnSpPr>
        <p:spPr>
          <a:xfrm flipH="1" flipV="1">
            <a:off x="1172204" y="3145675"/>
            <a:ext cx="9866811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Arc 7">
            <a:extLst>
              <a:ext uri="{FF2B5EF4-FFF2-40B4-BE49-F238E27FC236}">
                <a16:creationId xmlns:a16="http://schemas.microsoft.com/office/drawing/2014/main" id="{FF6109C8-217B-26AC-45B8-20D7651D21F3}"/>
              </a:ext>
            </a:extLst>
          </p:cNvPr>
          <p:cNvSpPr/>
          <p:nvPr/>
        </p:nvSpPr>
        <p:spPr>
          <a:xfrm flipV="1">
            <a:off x="-5598914" y="-3996461"/>
            <a:ext cx="14241176" cy="14241600"/>
          </a:xfrm>
          <a:prstGeom prst="arc">
            <a:avLst>
              <a:gd name="adj1" fmla="val 21589424"/>
              <a:gd name="adj2" fmla="val 162507"/>
            </a:avLst>
          </a:prstGeom>
          <a:ln w="1905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77815FE-27C9-EEC9-E0EB-355730062867}"/>
                  </a:ext>
                </a:extLst>
              </p:cNvPr>
              <p:cNvSpPr txBox="1"/>
              <p:nvPr/>
            </p:nvSpPr>
            <p:spPr>
              <a:xfrm>
                <a:off x="8100953" y="2771793"/>
                <a:ext cx="129882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000" dirty="0">
                    <a:solidFill>
                      <a:schemeClr val="bg1"/>
                    </a:solidFill>
                  </a:rPr>
                  <a:t>-</a:t>
                </a:r>
                <a:r>
                  <a:rPr lang="en-US" sz="2000" dirty="0" err="1">
                    <a:solidFill>
                      <a:schemeClr val="bg1"/>
                    </a:solidFill>
                  </a:rPr>
                  <a:t>ve</a:t>
                </a:r>
                <a:r>
                  <a:rPr lang="en-US" sz="2000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endParaRPr 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77815FE-27C9-EEC9-E0EB-3557300628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0953" y="2771793"/>
                <a:ext cx="1298823" cy="400110"/>
              </a:xfrm>
              <a:prstGeom prst="rect">
                <a:avLst/>
              </a:prstGeom>
              <a:blipFill>
                <a:blip r:embed="rId3"/>
                <a:stretch>
                  <a:fillRect t="-9231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23E9F02-7C10-18F2-0A0F-9B73D2039852}"/>
              </a:ext>
            </a:extLst>
          </p:cNvPr>
          <p:cNvCxnSpPr>
            <a:cxnSpLocks/>
          </p:cNvCxnSpPr>
          <p:nvPr/>
        </p:nvCxnSpPr>
        <p:spPr>
          <a:xfrm flipH="1">
            <a:off x="9979406" y="1565918"/>
            <a:ext cx="1219357" cy="0"/>
          </a:xfrm>
          <a:prstGeom prst="straightConnector1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82BAF3E-6A0E-408B-AF1E-ECC68AC55A84}"/>
              </a:ext>
            </a:extLst>
          </p:cNvPr>
          <p:cNvSpPr txBox="1"/>
          <p:nvPr/>
        </p:nvSpPr>
        <p:spPr>
          <a:xfrm>
            <a:off x="10108277" y="1642288"/>
            <a:ext cx="817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Flow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25B2485-8D9B-A820-EF21-90D9930AB650}"/>
                  </a:ext>
                </a:extLst>
              </p:cNvPr>
              <p:cNvSpPr txBox="1"/>
              <p:nvPr/>
            </p:nvSpPr>
            <p:spPr>
              <a:xfrm>
                <a:off x="4962094" y="5125702"/>
                <a:ext cx="1588320" cy="8324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sSubSup>
                            <m:sSub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25B2485-8D9B-A820-EF21-90D9930AB6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2094" y="5125702"/>
                <a:ext cx="1588320" cy="83247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B171935-717A-4E24-ADDE-1841ED8F50B7}"/>
                  </a:ext>
                </a:extLst>
              </p:cNvPr>
              <p:cNvSpPr txBox="1"/>
              <p:nvPr/>
            </p:nvSpPr>
            <p:spPr>
              <a:xfrm>
                <a:off x="6957944" y="5046906"/>
                <a:ext cx="2612467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 is upstream pressure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dirty="0"/>
                  <a:t>  is vapour pressure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 is upstream velocity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dirty="0"/>
                  <a:t>   is fluid density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B171935-717A-4E24-ADDE-1841ED8F50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7944" y="5046906"/>
                <a:ext cx="2612467" cy="954107"/>
              </a:xfrm>
              <a:prstGeom prst="rect">
                <a:avLst/>
              </a:prstGeom>
              <a:blipFill>
                <a:blip r:embed="rId5"/>
                <a:stretch>
                  <a:fillRect t="-3846" b="-35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4DE5C17A-7448-7E07-E28D-109F988602C5}"/>
              </a:ext>
            </a:extLst>
          </p:cNvPr>
          <p:cNvSpPr txBox="1"/>
          <p:nvPr/>
        </p:nvSpPr>
        <p:spPr>
          <a:xfrm rot="21334024">
            <a:off x="4645574" y="2627301"/>
            <a:ext cx="1638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Cavity</a:t>
            </a: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1F5C0843-E611-0946-C5CE-7F3F5C142E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3525" y="73357"/>
            <a:ext cx="11157151" cy="587590"/>
          </a:xfrm>
        </p:spPr>
        <p:txBody>
          <a:bodyPr/>
          <a:lstStyle/>
          <a:p>
            <a:r>
              <a:rPr lang="en-US" dirty="0"/>
              <a:t>Cavitating hydrofoil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3751C58-F78E-8968-B351-F51CF1941B49}"/>
                  </a:ext>
                </a:extLst>
              </p:cNvPr>
              <p:cNvSpPr txBox="1"/>
              <p:nvPr/>
            </p:nvSpPr>
            <p:spPr>
              <a:xfrm>
                <a:off x="2459255" y="3978366"/>
                <a:ext cx="727349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/>
                  <a:t>Lower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2800" dirty="0"/>
                  <a:t> → more cavitation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3751C58-F78E-8968-B351-F51CF1941B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9255" y="3978366"/>
                <a:ext cx="7273490" cy="523220"/>
              </a:xfrm>
              <a:prstGeom prst="rect">
                <a:avLst/>
              </a:prstGeom>
              <a:blipFill>
                <a:blip r:embed="rId4"/>
                <a:stretch>
                  <a:fillRect t="-11765" b="-341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481B9E5D-5367-1018-4AF4-5AACE9BB3A99}"/>
              </a:ext>
            </a:extLst>
          </p:cNvPr>
          <p:cNvSpPr txBox="1"/>
          <p:nvPr/>
        </p:nvSpPr>
        <p:spPr>
          <a:xfrm>
            <a:off x="2762871" y="5242230"/>
            <a:ext cx="2475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Cavitation number:</a:t>
            </a:r>
          </a:p>
        </p:txBody>
      </p:sp>
    </p:spTree>
    <p:extLst>
      <p:ext uri="{BB962C8B-B14F-4D97-AF65-F5344CB8AC3E}">
        <p14:creationId xmlns:p14="http://schemas.microsoft.com/office/powerpoint/2010/main" val="18386869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0">
        <p159:morph option="byObject"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E85B86A-4D23-761B-0629-9B22872BB33D}"/>
              </a:ext>
            </a:extLst>
          </p:cNvPr>
          <p:cNvSpPr/>
          <p:nvPr/>
        </p:nvSpPr>
        <p:spPr>
          <a:xfrm>
            <a:off x="6184105" y="2033803"/>
            <a:ext cx="5744369" cy="34689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85930B9-2395-CB55-F0C5-F5511101EE87}"/>
              </a:ext>
            </a:extLst>
          </p:cNvPr>
          <p:cNvSpPr/>
          <p:nvPr/>
        </p:nvSpPr>
        <p:spPr>
          <a:xfrm>
            <a:off x="263525" y="2033803"/>
            <a:ext cx="5744369" cy="34689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5D8AF3-44BA-FAF2-329B-A87F442FCE8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Cavities shed by two mechanisms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A49619-A0EB-A318-AE44-715A420D2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E91CA-9B22-2844-8E94-2A762C5288E7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4" name="re-entrant">
            <a:hlinkClick r:id="" action="ppaction://media"/>
            <a:extLst>
              <a:ext uri="{FF2B5EF4-FFF2-40B4-BE49-F238E27FC236}">
                <a16:creationId xmlns:a16="http://schemas.microsoft.com/office/drawing/2014/main" id="{1CD5F9E1-387B-503A-5BF5-B5D2A9C80D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33315" t="3110" r="32877" b="62206"/>
          <a:stretch/>
        </p:blipFill>
        <p:spPr>
          <a:xfrm>
            <a:off x="388331" y="2229368"/>
            <a:ext cx="5494754" cy="2953665"/>
          </a:xfrm>
          <a:prstGeom prst="rect">
            <a:avLst/>
          </a:prstGeom>
        </p:spPr>
      </p:pic>
      <p:pic>
        <p:nvPicPr>
          <p:cNvPr id="5" name="shock">
            <a:hlinkClick r:id="" action="ppaction://media"/>
            <a:extLst>
              <a:ext uri="{FF2B5EF4-FFF2-40B4-BE49-F238E27FC236}">
                <a16:creationId xmlns:a16="http://schemas.microsoft.com/office/drawing/2014/main" id="{5D0E1806-67A2-EF8B-2586-E78B8A1B544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33444" t="2585" r="33099" b="62301"/>
          <a:stretch/>
        </p:blipFill>
        <p:spPr>
          <a:xfrm>
            <a:off x="6370844" y="2190199"/>
            <a:ext cx="5370890" cy="295351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5E61A2F-8D85-1B14-D1E1-F8AE307186C2}"/>
              </a:ext>
            </a:extLst>
          </p:cNvPr>
          <p:cNvSpPr/>
          <p:nvPr/>
        </p:nvSpPr>
        <p:spPr>
          <a:xfrm>
            <a:off x="263525" y="908051"/>
            <a:ext cx="5744369" cy="965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9AC371C-DFFF-9862-D95D-C98B6C3C2D8D}"/>
              </a:ext>
            </a:extLst>
          </p:cNvPr>
          <p:cNvSpPr/>
          <p:nvPr/>
        </p:nvSpPr>
        <p:spPr>
          <a:xfrm>
            <a:off x="6184108" y="907901"/>
            <a:ext cx="5744369" cy="9656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D82D536-CFA1-5826-2B66-6BD9BCE27690}"/>
              </a:ext>
            </a:extLst>
          </p:cNvPr>
          <p:cNvSpPr/>
          <p:nvPr/>
        </p:nvSpPr>
        <p:spPr>
          <a:xfrm>
            <a:off x="263526" y="6115049"/>
            <a:ext cx="11664950" cy="4832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94B438-D1AA-008B-89FB-EDC997655BBB}"/>
              </a:ext>
            </a:extLst>
          </p:cNvPr>
          <p:cNvSpPr txBox="1"/>
          <p:nvPr/>
        </p:nvSpPr>
        <p:spPr>
          <a:xfrm>
            <a:off x="724693" y="1016000"/>
            <a:ext cx="48220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Re-entrant jets</a:t>
            </a:r>
            <a:endParaRPr lang="en-US" sz="3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344713-058E-9BF2-DFC3-82EF8E6A3C6E}"/>
              </a:ext>
            </a:extLst>
          </p:cNvPr>
          <p:cNvSpPr txBox="1"/>
          <p:nvPr/>
        </p:nvSpPr>
        <p:spPr>
          <a:xfrm>
            <a:off x="6645276" y="1016000"/>
            <a:ext cx="48220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Bubbly shock waves</a:t>
            </a:r>
            <a:endParaRPr lang="en-US" sz="3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F01D66-789A-BAD9-8093-410FCD7D4EF1}"/>
              </a:ext>
            </a:extLst>
          </p:cNvPr>
          <p:cNvSpPr txBox="1"/>
          <p:nvPr/>
        </p:nvSpPr>
        <p:spPr>
          <a:xfrm>
            <a:off x="388332" y="6212694"/>
            <a:ext cx="114321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effectLst/>
              </a:rPr>
              <a:t>Bhatt, A., Ganesh, H., &amp; </a:t>
            </a:r>
            <a:r>
              <a:rPr lang="en-US" sz="1200" dirty="0" err="1">
                <a:effectLst/>
              </a:rPr>
              <a:t>Ceccio</a:t>
            </a:r>
            <a:r>
              <a:rPr lang="en-US" sz="1200" dirty="0">
                <a:effectLst/>
              </a:rPr>
              <a:t>, S. L. (2023). Partial cavity shedding on a hydrofoil resulting from re-entrant flow and bubbly shock waves. </a:t>
            </a:r>
            <a:r>
              <a:rPr lang="en-US" sz="1200" i="1" dirty="0">
                <a:effectLst/>
              </a:rPr>
              <a:t>Journal of Fluid Mechanics</a:t>
            </a:r>
            <a:r>
              <a:rPr lang="en-US" sz="1200" dirty="0">
                <a:effectLst/>
              </a:rPr>
              <a:t>, </a:t>
            </a:r>
            <a:r>
              <a:rPr lang="en-US" sz="1200" i="1" dirty="0">
                <a:effectLst/>
              </a:rPr>
              <a:t>957</a:t>
            </a:r>
            <a:r>
              <a:rPr lang="en-US" sz="1200" dirty="0">
                <a:effectLst/>
              </a:rPr>
              <a:t>, A28.</a:t>
            </a:r>
            <a:endParaRPr lang="en-US" sz="1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26ACFC-9888-3E4F-73B1-9A2A719972F3}"/>
              </a:ext>
            </a:extLst>
          </p:cNvPr>
          <p:cNvSpPr txBox="1"/>
          <p:nvPr/>
        </p:nvSpPr>
        <p:spPr>
          <a:xfrm>
            <a:off x="3772926" y="5339970"/>
            <a:ext cx="4646147" cy="584775"/>
          </a:xfrm>
          <a:prstGeom prst="rect">
            <a:avLst/>
          </a:prstGeom>
          <a:solidFill>
            <a:schemeClr val="accent2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Using our old detector</a:t>
            </a:r>
          </a:p>
        </p:txBody>
      </p:sp>
    </p:spTree>
    <p:extLst>
      <p:ext uri="{BB962C8B-B14F-4D97-AF65-F5344CB8AC3E}">
        <p14:creationId xmlns:p14="http://schemas.microsoft.com/office/powerpoint/2010/main" val="576616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7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574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41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6" grpId="0" animBg="1"/>
      <p:bldP spid="7" grpId="0" animBg="1"/>
      <p:bldP spid="10" grpId="0" animBg="1"/>
      <p:bldP spid="11" grpId="0"/>
      <p:bldP spid="12" grpId="0"/>
      <p:bldP spid="13" grpId="0"/>
      <p:bldP spid="14" grpId="0" animBg="1"/>
    </p:bldLst>
  </p:timing>
</p:sld>
</file>

<file path=ppt/theme/theme1.xml><?xml version="1.0" encoding="utf-8"?>
<a:theme xmlns:a="http://schemas.openxmlformats.org/drawingml/2006/main" name="CleanBox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eanBoxes" id="{F0C9215B-018B-4CBC-8EF4-30FEF1EE80BF}" vid="{2C50C2AC-4AE0-4A1A-B9E7-303EF00FFFE8}"/>
    </a:ext>
  </a:extLst>
</a:theme>
</file>

<file path=ppt/theme/theme2.xml><?xml version="1.0" encoding="utf-8"?>
<a:theme xmlns:a="http://schemas.openxmlformats.org/drawingml/2006/main" name="1_Content Slide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CleanBoxes</Template>
  <TotalTime>7003</TotalTime>
  <Words>947</Words>
  <Application>Microsoft Office PowerPoint</Application>
  <PresentationFormat>Widescreen</PresentationFormat>
  <Paragraphs>227</Paragraphs>
  <Slides>22</Slides>
  <Notes>4</Notes>
  <HiddenSlides>0</HiddenSlides>
  <MMClips>18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Atkinson Hyperlegible</vt:lpstr>
      <vt:lpstr>Calibri</vt:lpstr>
      <vt:lpstr>Calibri Light</vt:lpstr>
      <vt:lpstr>Cambria Math</vt:lpstr>
      <vt:lpstr>Google Sans</vt:lpstr>
      <vt:lpstr>CleanBoxes</vt:lpstr>
      <vt:lpstr>1_Content Slide 2</vt:lpstr>
      <vt:lpstr>Characterizing cavitating flow over a hydrofoil using X-ray densitometry</vt:lpstr>
      <vt:lpstr>Large-scale erosion study</vt:lpstr>
      <vt:lpstr>HIFOIL cavitating</vt:lpstr>
      <vt:lpstr>Cavitating hydrofoil</vt:lpstr>
      <vt:lpstr>Cavitating hydrofoil</vt:lpstr>
      <vt:lpstr>Cavitating hydrofoil</vt:lpstr>
      <vt:lpstr>Cavitating hydrofoil</vt:lpstr>
      <vt:lpstr>Cavitating hydrofoil</vt:lpstr>
      <vt:lpstr>Cavities shed by two mechanisms</vt:lpstr>
      <vt:lpstr>Mechanism probability depends on Mach number</vt:lpstr>
      <vt:lpstr>X-ray densitometry of HIFOIL</vt:lpstr>
      <vt:lpstr>Shedding from bubbly shocks</vt:lpstr>
      <vt:lpstr>Shedding from bubbly shocks</vt:lpstr>
      <vt:lpstr>Bubbly shock structure</vt:lpstr>
      <vt:lpstr>Shedding from bubbly shocks</vt:lpstr>
      <vt:lpstr>Shedding from re-entrant jets</vt:lpstr>
      <vt:lpstr>Shedding from re-entrant jets</vt:lpstr>
      <vt:lpstr>Fluid layer inside supercavity</vt:lpstr>
      <vt:lpstr>Fluid layer inside supercavity</vt:lpstr>
      <vt:lpstr>Summary and upcoming work</vt:lpstr>
      <vt:lpstr>X-ray densitometry can measure void fraction</vt:lpstr>
      <vt:lpstr>Small-scale optical high-speed imaging shows dynamics</vt:lpstr>
    </vt:vector>
  </TitlesOfParts>
  <Company>University of Michigan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Andrews, Elijah</dc:creator>
  <cp:lastModifiedBy>Andrews, Elijah</cp:lastModifiedBy>
  <cp:revision>62</cp:revision>
  <dcterms:created xsi:type="dcterms:W3CDTF">2024-11-15T20:06:16Z</dcterms:created>
  <dcterms:modified xsi:type="dcterms:W3CDTF">2024-11-26T15:39:30Z</dcterms:modified>
</cp:coreProperties>
</file>